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14" r:id="rId3"/>
    <p:sldId id="277" r:id="rId4"/>
    <p:sldId id="280" r:id="rId5"/>
    <p:sldId id="295" r:id="rId6"/>
    <p:sldId id="296" r:id="rId7"/>
    <p:sldId id="297" r:id="rId8"/>
    <p:sldId id="278" r:id="rId9"/>
    <p:sldId id="285" r:id="rId10"/>
    <p:sldId id="281" r:id="rId11"/>
    <p:sldId id="312" r:id="rId12"/>
    <p:sldId id="313" r:id="rId13"/>
    <p:sldId id="279" r:id="rId14"/>
    <p:sldId id="283" r:id="rId15"/>
    <p:sldId id="299" r:id="rId16"/>
    <p:sldId id="298" r:id="rId17"/>
    <p:sldId id="284" r:id="rId18"/>
    <p:sldId id="300" r:id="rId19"/>
    <p:sldId id="301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9" r:id="rId29"/>
    <p:sldId id="315" r:id="rId30"/>
    <p:sldId id="291" r:id="rId31"/>
    <p:sldId id="288" r:id="rId32"/>
    <p:sldId id="292" r:id="rId33"/>
    <p:sldId id="289" r:id="rId34"/>
    <p:sldId id="290" r:id="rId35"/>
    <p:sldId id="293" r:id="rId36"/>
    <p:sldId id="302" r:id="rId37"/>
    <p:sldId id="304" r:id="rId38"/>
    <p:sldId id="324" r:id="rId39"/>
    <p:sldId id="325" r:id="rId40"/>
    <p:sldId id="326" r:id="rId41"/>
    <p:sldId id="327" r:id="rId42"/>
    <p:sldId id="328" r:id="rId43"/>
    <p:sldId id="303" r:id="rId44"/>
    <p:sldId id="306" r:id="rId45"/>
    <p:sldId id="305" r:id="rId46"/>
    <p:sldId id="307" r:id="rId47"/>
    <p:sldId id="311" r:id="rId48"/>
    <p:sldId id="308" r:id="rId4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686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1290861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013176"/>
            <a:ext cx="6858000" cy="648072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EA0CB012-16AF-421D-A601-2FA5C86F673F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904875" y="1052736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4941168"/>
            <a:ext cx="7315200" cy="792882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1052736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4941168"/>
            <a:ext cx="228600" cy="7920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B012-16AF-421D-A601-2FA5C86F673F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B012-16AF-421D-A601-2FA5C86F673F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47544" y="428110"/>
            <a:ext cx="8039256" cy="720000"/>
          </a:xfrm>
        </p:spPr>
        <p:txBody>
          <a:bodyPr/>
          <a:lstStyle>
            <a:lvl1pPr>
              <a:defRPr>
                <a:latin typeface="+mn-ea"/>
                <a:ea typeface="+mn-ea"/>
              </a:defRPr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B012-16AF-421D-A601-2FA5C86F673F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>
            <a:lvl1pPr>
              <a:defRPr sz="2000"/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800"/>
            </a:lvl3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467544" y="428198"/>
            <a:ext cx="180000" cy="7200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EA0CB012-16AF-421D-A601-2FA5C86F673F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B012-16AF-421D-A601-2FA5C86F673F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B012-16AF-421D-A601-2FA5C86F673F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B012-16AF-421D-A601-2FA5C86F673F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B012-16AF-421D-A601-2FA5C86F673F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B012-16AF-421D-A601-2FA5C86F673F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B012-16AF-421D-A601-2FA5C86F673F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EA0CB012-16AF-421D-A601-2FA5C86F673F}" type="datetimeFigureOut">
              <a:rPr lang="ko-KR" altLang="en-US" smtClean="0"/>
              <a:t>2017-03-16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C588C840-E34B-42F0-A8B1-71E4ADE2BE3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bcde.com/list.html?listid=sale&amp;page=2&amp;type=33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tag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3600" dirty="0" smtClean="0">
                <a:latin typeface="+mn-ea"/>
                <a:ea typeface="+mn-ea"/>
              </a:rPr>
              <a:t>패턴기반 </a:t>
            </a:r>
            <a:r>
              <a:rPr lang="en-US" altLang="ko-KR" sz="3600" dirty="0" smtClean="0">
                <a:latin typeface="+mn-ea"/>
                <a:ea typeface="+mn-ea"/>
              </a:rPr>
              <a:t>SW</a:t>
            </a:r>
            <a:r>
              <a:rPr lang="ko-KR" altLang="en-US" sz="3600" dirty="0" smtClean="0">
                <a:latin typeface="+mn-ea"/>
                <a:ea typeface="+mn-ea"/>
              </a:rPr>
              <a:t>개발</a:t>
            </a:r>
            <a:endParaRPr lang="ko-KR" altLang="en-US" sz="3600" dirty="0"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r"/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SW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분석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  <a:ea typeface="+mn-ea"/>
              </a:rPr>
              <a:t>_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설계학과</a:t>
            </a:r>
            <a:endParaRPr lang="en-US" altLang="ko-KR" sz="16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r"/>
            <a:r>
              <a:rPr lang="ko-KR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최효</a:t>
            </a:r>
            <a:r>
              <a:rPr lang="ko-KR" altLang="en-US" sz="1600" dirty="0">
                <a:solidFill>
                  <a:schemeClr val="tx1"/>
                </a:solidFill>
                <a:latin typeface="+mn-ea"/>
                <a:ea typeface="+mn-ea"/>
              </a:rPr>
              <a:t>선</a:t>
            </a:r>
          </a:p>
        </p:txBody>
      </p:sp>
    </p:spTree>
    <p:extLst>
      <p:ext uri="{BB962C8B-B14F-4D97-AF65-F5344CB8AC3E}">
        <p14:creationId xmlns:p14="http://schemas.microsoft.com/office/powerpoint/2010/main" val="224430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-HTML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의 새로운 </a:t>
            </a:r>
            <a:r>
              <a:rPr lang="en-US" altLang="ko-KR" dirty="0" smtClean="0"/>
              <a:t>input type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HTML5 </a:t>
            </a:r>
            <a:r>
              <a:rPr lang="ko-KR" altLang="en-US" dirty="0" err="1" smtClean="0"/>
              <a:t>브라우저별</a:t>
            </a:r>
            <a:r>
              <a:rPr lang="ko-KR" altLang="en-US" dirty="0" smtClean="0"/>
              <a:t> 지원 현황 테스트</a:t>
            </a:r>
            <a:endParaRPr lang="en-US" altLang="ko-KR" dirty="0"/>
          </a:p>
          <a:p>
            <a:pPr lvl="1"/>
            <a:r>
              <a:rPr lang="en-US" altLang="ko-KR" dirty="0"/>
              <a:t>https://</a:t>
            </a:r>
            <a:r>
              <a:rPr lang="en-US" altLang="ko-KR" dirty="0" err="1"/>
              <a:t>miketaylr.com</a:t>
            </a:r>
            <a:r>
              <a:rPr lang="en-US" altLang="ko-KR" dirty="0"/>
              <a:t>/code/input-type-</a:t>
            </a:r>
            <a:r>
              <a:rPr lang="en-US" altLang="ko-KR" dirty="0" err="1"/>
              <a:t>attr.html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27584" y="1603400"/>
            <a:ext cx="6131807" cy="3753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0">
              <a:lnSpc>
                <a:spcPct val="115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cs typeface="Times New Roman"/>
              </a:rPr>
              <a:t>date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"date"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Consolas"/>
                <a:cs typeface="Times New Roman"/>
              </a:rPr>
              <a:t>datetime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</a:t>
            </a:r>
            <a:r>
              <a:rPr lang="en-US" altLang="ko-KR" sz="1600" i="1" kern="0" dirty="0" err="1">
                <a:solidFill>
                  <a:srgbClr val="2A00FF"/>
                </a:solidFill>
                <a:latin typeface="Consolas"/>
                <a:cs typeface="Times New Roman"/>
              </a:rPr>
              <a:t>datetime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Consolas"/>
                <a:cs typeface="Times New Roman"/>
              </a:rPr>
              <a:t>datetime</a:t>
            </a: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cs typeface="Times New Roman"/>
              </a:rPr>
              <a:t>-local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</a:t>
            </a:r>
            <a:r>
              <a:rPr lang="en-US" altLang="ko-KR" sz="1600" i="1" kern="0" dirty="0" err="1">
                <a:solidFill>
                  <a:srgbClr val="2A00FF"/>
                </a:solidFill>
                <a:latin typeface="Consolas"/>
                <a:cs typeface="Times New Roman"/>
              </a:rPr>
              <a:t>datetime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-local"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cs typeface="Times New Roman"/>
              </a:rPr>
              <a:t>month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"month"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cs typeface="Times New Roman"/>
              </a:rPr>
              <a:t>time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"time"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cs typeface="Times New Roman"/>
              </a:rPr>
              <a:t>week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"week"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cs typeface="Times New Roman"/>
              </a:rPr>
              <a:t>color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"color"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cs typeface="Times New Roman"/>
              </a:rPr>
              <a:t>email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"email"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Consolas"/>
                <a:cs typeface="Times New Roman"/>
              </a:rPr>
              <a:t>tel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</a:t>
            </a:r>
            <a:r>
              <a:rPr lang="en-US" altLang="ko-KR" sz="1600" i="1" kern="0" dirty="0" err="1">
                <a:solidFill>
                  <a:srgbClr val="2A00FF"/>
                </a:solidFill>
                <a:latin typeface="Consolas"/>
                <a:cs typeface="Times New Roman"/>
              </a:rPr>
              <a:t>tel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cs typeface="Times New Roman"/>
              </a:rPr>
              <a:t>search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"search"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cs typeface="Times New Roman"/>
              </a:rPr>
              <a:t>range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"range"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smtClean="0">
                <a:solidFill>
                  <a:srgbClr val="000000"/>
                </a:solidFill>
                <a:latin typeface="Consolas"/>
                <a:cs typeface="Times New Roman"/>
              </a:rPr>
              <a:t>number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"number"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600" kern="0" dirty="0" err="1" smtClean="0">
                <a:solidFill>
                  <a:srgbClr val="000000"/>
                </a:solidFill>
                <a:latin typeface="Consolas"/>
                <a:cs typeface="Times New Roman"/>
              </a:rPr>
              <a:t>url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: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>
                <a:solidFill>
                  <a:srgbClr val="3F7F7F"/>
                </a:solidFill>
                <a:latin typeface="Consolas"/>
                <a:cs typeface="Times New Roman"/>
              </a:rPr>
              <a:t>input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</a:t>
            </a:r>
            <a:r>
              <a:rPr lang="en-US" altLang="ko-KR" sz="1600" i="1" kern="0" dirty="0" err="1">
                <a:solidFill>
                  <a:srgbClr val="2A00FF"/>
                </a:solidFill>
                <a:latin typeface="Consolas"/>
                <a:cs typeface="Times New Roman"/>
              </a:rPr>
              <a:t>url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"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r>
              <a:rPr lang="en-US" altLang="ko-KR" sz="1600" kern="0" dirty="0">
                <a:solidFill>
                  <a:srgbClr val="000000"/>
                </a:solidFill>
                <a:latin typeface="Consolas"/>
                <a:cs typeface="Times New Roman"/>
              </a:rPr>
              <a:t>  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600" kern="0" dirty="0">
                <a:latin typeface="Consolas"/>
                <a:cs typeface="Times New Roman"/>
              </a:rPr>
              <a:t> </a:t>
            </a:r>
            <a:r>
              <a:rPr lang="en-US" altLang="ko-KR" sz="1600" kern="0" dirty="0" smtClean="0">
                <a:solidFill>
                  <a:srgbClr val="008080"/>
                </a:solidFill>
                <a:latin typeface="Consolas"/>
                <a:cs typeface="Times New Roman"/>
              </a:rPr>
              <a:t>/&gt;</a:t>
            </a:r>
            <a:endParaRPr lang="ko-KR" altLang="ko-KR" sz="1600" kern="100" dirty="0">
              <a:latin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4298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-HTML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&lt;FORM</a:t>
            </a:r>
            <a:r>
              <a:rPr lang="ko-KR" altLang="en-US" dirty="0" smtClean="0"/>
              <a:t>태그</a:t>
            </a:r>
            <a:r>
              <a:rPr lang="en-US" altLang="ko-KR" dirty="0"/>
              <a:t>&gt;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&lt;</a:t>
            </a:r>
            <a:r>
              <a:rPr lang="en-US" altLang="ko-KR" dirty="0"/>
              <a:t>form method="get/post" action="</a:t>
            </a:r>
            <a:r>
              <a:rPr lang="ko-KR" altLang="en-US" dirty="0" err="1"/>
              <a:t>호출할서블릿</a:t>
            </a:r>
            <a:r>
              <a:rPr lang="ko-KR" altLang="en-US" dirty="0"/>
              <a:t>“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16024" y="1856905"/>
            <a:ext cx="8604448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/>
              <a:buNone/>
            </a:pPr>
            <a:endParaRPr lang="en-US" altLang="ko-KR" sz="2400" dirty="0"/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248426"/>
              </p:ext>
            </p:extLst>
          </p:nvPr>
        </p:nvGraphicFramePr>
        <p:xfrm>
          <a:off x="395536" y="2204864"/>
          <a:ext cx="8424936" cy="3346704"/>
        </p:xfrm>
        <a:graphic>
          <a:graphicData uri="http://schemas.openxmlformats.org/drawingml/2006/table">
            <a:tbl>
              <a:tblPr/>
              <a:tblGrid>
                <a:gridCol w="1008112"/>
                <a:gridCol w="7416824"/>
              </a:tblGrid>
              <a:tr h="18580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속성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설명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3444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method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어떤 방식으로 데이터를 넘겨 줄 것인지를 결정한다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. 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get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과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post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방식 중에서 하나를 선택한다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.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post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는 사용자가 입력한 내용을 발송할 때 그 내용을 공개하지 않는다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.</a:t>
                      </a:r>
                    </a:p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get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은 사용자가 입력한 결과를 알 수 있도록 내용을 공개한다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.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580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action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전송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(submit)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버튼이 누르면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action 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속성 다음에 기술한 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URL</a:t>
                      </a:r>
                      <a:r>
                        <a:rPr lang="ko-KR" altLang="en-US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에 지정된 파일로 이동한다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effectLst/>
                          <a:latin typeface="굴림"/>
                        </a:rPr>
                        <a:t>. </a:t>
                      </a: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746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-HTML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&lt;FORM</a:t>
            </a:r>
            <a:r>
              <a:rPr lang="ko-KR" altLang="en-US" dirty="0" smtClean="0"/>
              <a:t>태그</a:t>
            </a:r>
            <a:r>
              <a:rPr lang="en-US" altLang="ko-KR" dirty="0"/>
              <a:t>&gt;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&lt;</a:t>
            </a:r>
            <a:r>
              <a:rPr lang="en-US" altLang="ko-KR" dirty="0"/>
              <a:t>form method="get/post" action="</a:t>
            </a:r>
            <a:r>
              <a:rPr lang="ko-KR" altLang="en-US" dirty="0" err="1"/>
              <a:t>호출할서블릿</a:t>
            </a:r>
            <a:r>
              <a:rPr lang="ko-KR" altLang="en-US" dirty="0"/>
              <a:t>“</a:t>
            </a:r>
            <a:r>
              <a:rPr lang="en-US" altLang="ko-KR" dirty="0"/>
              <a:t>&gt;</a:t>
            </a:r>
          </a:p>
          <a:p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486667"/>
              </p:ext>
            </p:extLst>
          </p:nvPr>
        </p:nvGraphicFramePr>
        <p:xfrm>
          <a:off x="683568" y="2420888"/>
          <a:ext cx="7848872" cy="3600400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3924436"/>
                <a:gridCol w="3924436"/>
              </a:tblGrid>
              <a:tr h="5040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Get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방식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Post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ko-KR" altLang="en-US" baseline="0" dirty="0" smtClean="0"/>
                        <a:t>방식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096344"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모든 </a:t>
                      </a:r>
                      <a:r>
                        <a:rPr lang="ko-KR" altLang="en-US" sz="1600" dirty="0" err="1" smtClean="0"/>
                        <a:t>파라미터는</a:t>
                      </a:r>
                      <a:r>
                        <a:rPr lang="ko-KR" altLang="en-US" sz="1600" dirty="0" smtClean="0"/>
                        <a:t> </a:t>
                      </a:r>
                      <a:r>
                        <a:rPr lang="en-US" altLang="ko-KR" sz="1600" dirty="0" err="1" smtClean="0"/>
                        <a:t>url</a:t>
                      </a:r>
                      <a:r>
                        <a:rPr lang="ko-KR" altLang="en-US" sz="1600" dirty="0" smtClean="0"/>
                        <a:t>에 </a:t>
                      </a:r>
                      <a:r>
                        <a:rPr lang="en-US" altLang="ko-KR" sz="1600" dirty="0" smtClean="0"/>
                        <a:t>Query String </a:t>
                      </a:r>
                      <a:r>
                        <a:rPr lang="ko-KR" altLang="en-US" sz="1600" dirty="0" smtClean="0"/>
                        <a:t>형식으로 전달</a:t>
                      </a:r>
                      <a:endParaRPr lang="en-US" altLang="ko-KR" sz="1600" dirty="0" smtClean="0"/>
                    </a:p>
                    <a:p>
                      <a:pPr latinLnBrk="1">
                        <a:lnSpc>
                          <a:spcPct val="100000"/>
                        </a:lnSpc>
                      </a:pPr>
                      <a:r>
                        <a:rPr lang="en-US" altLang="ko-KR" sz="1600" dirty="0" smtClean="0"/>
                        <a:t>Ex) </a:t>
                      </a:r>
                      <a:r>
                        <a:rPr lang="en-US" altLang="ko-KR" sz="1600" dirty="0" smtClean="0">
                          <a:hlinkClick r:id="rId2"/>
                        </a:rPr>
                        <a:t>http://</a:t>
                      </a:r>
                      <a:r>
                        <a:rPr lang="en-US" altLang="ko-KR" sz="1600" dirty="0" err="1" smtClean="0">
                          <a:hlinkClick r:id="rId2"/>
                        </a:rPr>
                        <a:t>www.abcde.com</a:t>
                      </a:r>
                      <a:r>
                        <a:rPr lang="en-US" altLang="ko-KR" sz="1600" dirty="0" smtClean="0">
                          <a:hlinkClick r:id="rId2"/>
                        </a:rPr>
                        <a:t>/</a:t>
                      </a:r>
                      <a:r>
                        <a:rPr lang="en-US" altLang="ko-KR" sz="1600" dirty="0" err="1" smtClean="0">
                          <a:hlinkClick r:id="rId2"/>
                        </a:rPr>
                        <a:t>list.html?listid</a:t>
                      </a:r>
                      <a:r>
                        <a:rPr lang="en-US" altLang="ko-KR" sz="1600" dirty="0" smtClean="0">
                          <a:hlinkClick r:id="rId2"/>
                        </a:rPr>
                        <a:t>=</a:t>
                      </a:r>
                      <a:r>
                        <a:rPr lang="en-US" altLang="ko-KR" sz="1600" dirty="0" err="1" smtClean="0">
                          <a:hlinkClick r:id="rId2"/>
                        </a:rPr>
                        <a:t>sale&amp;page</a:t>
                      </a:r>
                      <a:r>
                        <a:rPr lang="en-US" altLang="ko-KR" sz="1600" dirty="0" smtClean="0">
                          <a:hlinkClick r:id="rId2"/>
                        </a:rPr>
                        <a:t>=2&amp;type=33</a:t>
                      </a:r>
                      <a:endParaRPr lang="en-US" altLang="ko-KR" sz="1600" dirty="0" smtClean="0"/>
                    </a:p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sz="1600" dirty="0" smtClean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전송하는 자료와 </a:t>
                      </a:r>
                      <a:r>
                        <a:rPr lang="ko-KR" altLang="en-US" sz="1600" dirty="0" err="1" smtClean="0"/>
                        <a:t>변수명이</a:t>
                      </a:r>
                      <a:r>
                        <a:rPr lang="ko-KR" altLang="en-US" sz="1600" dirty="0" smtClean="0"/>
                        <a:t> 다 보인다</a:t>
                      </a:r>
                      <a:endParaRPr lang="en-US" altLang="ko-KR" sz="1600" dirty="0" smtClean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많은 양의 데이터를 보내기 어렵다</a:t>
                      </a:r>
                      <a:endParaRPr lang="en-US" altLang="ko-KR" sz="1600" dirty="0" smtClean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자료를 </a:t>
                      </a:r>
                      <a:r>
                        <a:rPr lang="en-US" altLang="ko-KR" sz="1600" dirty="0" smtClean="0"/>
                        <a:t>select</a:t>
                      </a:r>
                      <a:r>
                        <a:rPr lang="ko-KR" altLang="en-US" sz="1600" dirty="0" smtClean="0"/>
                        <a:t>하는 요청의 성격</a:t>
                      </a:r>
                      <a:endParaRPr lang="ko-KR" altLang="en-US" sz="16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 smtClean="0"/>
                        <a:t>HTTP</a:t>
                      </a:r>
                      <a:r>
                        <a:rPr lang="en-US" altLang="ko-KR" sz="1600" baseline="0" dirty="0" smtClean="0"/>
                        <a:t> Body</a:t>
                      </a:r>
                      <a:r>
                        <a:rPr lang="ko-KR" altLang="en-US" sz="1600" baseline="0" dirty="0" smtClean="0"/>
                        <a:t>안에 자료가 숨겨져서 전달</a:t>
                      </a:r>
                      <a:endParaRPr lang="en-US" altLang="ko-KR" sz="1600" baseline="0" dirty="0" smtClean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600" dirty="0" smtClean="0"/>
                        <a:t>Get</a:t>
                      </a:r>
                      <a:r>
                        <a:rPr lang="ko-KR" altLang="en-US" sz="1600" dirty="0" smtClean="0"/>
                        <a:t>방식의 보안 문제 해결</a:t>
                      </a:r>
                      <a:r>
                        <a:rPr lang="en-US" altLang="ko-KR" sz="1600" baseline="0" dirty="0" smtClean="0"/>
                        <a:t> – </a:t>
                      </a:r>
                      <a:r>
                        <a:rPr lang="ko-KR" altLang="en-US" sz="1600" baseline="0" dirty="0" smtClean="0"/>
                        <a:t>그러나 </a:t>
                      </a:r>
                      <a:r>
                        <a:rPr lang="en-US" altLang="ko-KR" sz="1600" baseline="0" dirty="0" smtClean="0"/>
                        <a:t>HTTP </a:t>
                      </a:r>
                      <a:r>
                        <a:rPr lang="ko-KR" altLang="en-US" sz="1600" baseline="0" dirty="0" err="1" smtClean="0"/>
                        <a:t>메세지를</a:t>
                      </a:r>
                      <a:r>
                        <a:rPr lang="ko-KR" altLang="en-US" sz="1600" baseline="0" dirty="0" smtClean="0"/>
                        <a:t> 분석했을 때 유출 될 가능성은 있다</a:t>
                      </a:r>
                      <a:endParaRPr lang="en-US" altLang="ko-KR" sz="1600" dirty="0" smtClean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많은 양의 데이터를 보내기에 적합</a:t>
                      </a:r>
                      <a:endParaRPr lang="en-US" altLang="ko-KR" sz="1600" dirty="0" smtClean="0"/>
                    </a:p>
                    <a:p>
                      <a:pPr marL="285750" indent="-285750" latinLnBrk="1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600" dirty="0" smtClean="0"/>
                        <a:t>서버의 값이나 상태를 바꾸기 위해 사용한다</a:t>
                      </a:r>
                      <a:endParaRPr lang="ko-KR" altLang="en-US" sz="1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1757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 smtClean="0"/>
              <a:t>-</a:t>
            </a:r>
            <a:r>
              <a:rPr lang="en-US" altLang="ko-KR" dirty="0" err="1" smtClean="0"/>
              <a:t>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CSS</a:t>
            </a:r>
            <a:r>
              <a:rPr lang="en-US" altLang="ko-KR" dirty="0"/>
              <a:t>(Cascading Style Sheets)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문서의</a:t>
            </a:r>
            <a:r>
              <a:rPr lang="en-US" altLang="ko-KR" dirty="0" smtClean="0"/>
              <a:t> </a:t>
            </a:r>
            <a:r>
              <a:rPr lang="ko-KR" altLang="en-US" dirty="0"/>
              <a:t>스타일을 지정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많은 </a:t>
            </a:r>
            <a:r>
              <a:rPr lang="ko-KR" altLang="en-US" dirty="0"/>
              <a:t>페이지에 동일한 스타일을 </a:t>
            </a:r>
            <a:r>
              <a:rPr lang="ko-KR" altLang="en-US" dirty="0" smtClean="0"/>
              <a:t>적용할 수 있음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/>
              <a:t>거대하고 복잡한 사이트를 관리할 때에 필요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 smtClean="0"/>
              <a:t>CSS</a:t>
            </a:r>
            <a:r>
              <a:rPr lang="ko-KR" altLang="en-US" dirty="0"/>
              <a:t>에서 어떤 요소의 스타일을 변경하면 관련되는 전체 페이지의 내용이 한꺼번에 변경</a:t>
            </a:r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7"/>
          <a:stretch/>
        </p:blipFill>
        <p:spPr bwMode="auto">
          <a:xfrm>
            <a:off x="381000" y="3901990"/>
            <a:ext cx="8382000" cy="2191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637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</a:t>
            </a:r>
            <a:r>
              <a:rPr lang="en-US" altLang="ko-KR" dirty="0" err="1"/>
              <a:t>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CSS</a:t>
            </a:r>
            <a:r>
              <a:rPr lang="en-US" altLang="ko-KR" dirty="0"/>
              <a:t>(Cascading Style Sheets)</a:t>
            </a:r>
            <a:endParaRPr lang="en-US" altLang="ko-KR" dirty="0" smtClean="0"/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외부 스타일 시트 설정 </a:t>
            </a:r>
            <a:r>
              <a:rPr lang="en-US" altLang="ko-KR" dirty="0"/>
              <a:t> </a:t>
            </a:r>
            <a:r>
              <a:rPr lang="en-US" altLang="ko-KR" dirty="0" smtClean="0"/>
              <a:t>(&lt;header&gt;</a:t>
            </a:r>
            <a:r>
              <a:rPr lang="ko-KR" altLang="en-US" dirty="0" smtClean="0"/>
              <a:t>태그 내에 삽입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018284"/>
            <a:ext cx="3980333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27584" y="2060848"/>
            <a:ext cx="74961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ko-KR" sz="2000" i="1" dirty="0">
                <a:latin typeface="Century Schoolbook" panose="02040604050505020304" pitchFamily="18" charset="0"/>
              </a:rPr>
              <a:t>&lt;link type="text/</a:t>
            </a:r>
            <a:r>
              <a:rPr lang="en-US" altLang="ko-KR" sz="2000" i="1" dirty="0" err="1">
                <a:latin typeface="Century Schoolbook" panose="02040604050505020304" pitchFamily="18" charset="0"/>
              </a:rPr>
              <a:t>css</a:t>
            </a:r>
            <a:r>
              <a:rPr lang="en-US" altLang="ko-KR" sz="2000" i="1" dirty="0">
                <a:latin typeface="Century Schoolbook" panose="02040604050505020304" pitchFamily="18" charset="0"/>
              </a:rPr>
              <a:t>" </a:t>
            </a:r>
            <a:r>
              <a:rPr lang="en-US" altLang="ko-KR" sz="2000" i="1" dirty="0" err="1">
                <a:latin typeface="Century Schoolbook" panose="02040604050505020304" pitchFamily="18" charset="0"/>
              </a:rPr>
              <a:t>rel</a:t>
            </a:r>
            <a:r>
              <a:rPr lang="en-US" altLang="ko-KR" sz="2000" i="1" dirty="0">
                <a:latin typeface="Century Schoolbook" panose="02040604050505020304" pitchFamily="18" charset="0"/>
              </a:rPr>
              <a:t>="</a:t>
            </a:r>
            <a:r>
              <a:rPr lang="en-US" altLang="ko-KR" sz="2000" i="1" dirty="0" err="1">
                <a:latin typeface="Century Schoolbook" panose="02040604050505020304" pitchFamily="18" charset="0"/>
              </a:rPr>
              <a:t>stylesheet</a:t>
            </a:r>
            <a:r>
              <a:rPr lang="en-US" altLang="ko-KR" sz="2000" i="1" dirty="0">
                <a:latin typeface="Century Schoolbook" panose="02040604050505020304" pitchFamily="18" charset="0"/>
              </a:rPr>
              <a:t>" </a:t>
            </a:r>
            <a:r>
              <a:rPr lang="en-US" altLang="ko-KR" sz="2000" i="1" dirty="0" err="1">
                <a:latin typeface="Century Schoolbook" panose="02040604050505020304" pitchFamily="18" charset="0"/>
              </a:rPr>
              <a:t>href</a:t>
            </a:r>
            <a:r>
              <a:rPr lang="en-US" altLang="ko-KR" sz="2000" i="1" dirty="0">
                <a:latin typeface="Century Schoolbook" panose="02040604050505020304" pitchFamily="18" charset="0"/>
              </a:rPr>
              <a:t>="</a:t>
            </a:r>
            <a:r>
              <a:rPr lang="en-US" altLang="ko-KR" sz="2000" i="1" dirty="0" err="1">
                <a:latin typeface="Century Schoolbook" panose="02040604050505020304" pitchFamily="18" charset="0"/>
              </a:rPr>
              <a:t>mystyle.css</a:t>
            </a:r>
            <a:r>
              <a:rPr lang="en-US" altLang="ko-KR" sz="2000" i="1" dirty="0">
                <a:latin typeface="Century Schoolbook" panose="02040604050505020304" pitchFamily="18" charset="0"/>
              </a:rPr>
              <a:t>"&gt;</a:t>
            </a:r>
          </a:p>
        </p:txBody>
      </p:sp>
    </p:spTree>
    <p:extLst>
      <p:ext uri="{BB962C8B-B14F-4D97-AF65-F5344CB8AC3E}">
        <p14:creationId xmlns:p14="http://schemas.microsoft.com/office/powerpoint/2010/main" val="59218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pic>
        <p:nvPicPr>
          <p:cNvPr id="1026" name="Picture 2" descr="19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079" y="1268760"/>
            <a:ext cx="571500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5934075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11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5934075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19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4079" y="1268760"/>
            <a:ext cx="5715000" cy="524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17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</a:t>
            </a:r>
            <a:r>
              <a:rPr lang="en-US" altLang="ko-KR" dirty="0" err="1"/>
              <a:t>CSS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예시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4392488" cy="2730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306"/>
          <a:stretch/>
        </p:blipFill>
        <p:spPr bwMode="auto">
          <a:xfrm>
            <a:off x="6300192" y="1268760"/>
            <a:ext cx="2416820" cy="285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429000"/>
            <a:ext cx="4695874" cy="28529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779912" y="1372126"/>
            <a:ext cx="113204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html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84429" y="1556792"/>
            <a:ext cx="987771" cy="369332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1161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 smtClean="0"/>
              <a:t>-Java script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Javascript</a:t>
            </a:r>
            <a:r>
              <a:rPr lang="en-US" altLang="ko-KR" dirty="0" smtClean="0"/>
              <a:t> 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HTML </a:t>
            </a:r>
            <a:r>
              <a:rPr lang="ko-KR" altLang="en-US" dirty="0" smtClean="0"/>
              <a:t>문서 내에 포함되어 실행되며 </a:t>
            </a:r>
            <a:r>
              <a:rPr lang="ko-KR" altLang="en-US" dirty="0"/>
              <a:t>구조적 프로그래밍 </a:t>
            </a:r>
            <a:r>
              <a:rPr lang="en-US" altLang="ko-KR" dirty="0" smtClean="0"/>
              <a:t>,  </a:t>
            </a:r>
            <a:r>
              <a:rPr lang="ko-KR" altLang="en-US" dirty="0" smtClean="0"/>
              <a:t>함수형 프로그래밍을 지원하여 동적인 </a:t>
            </a:r>
            <a:r>
              <a:rPr lang="ko-KR" altLang="en-US" dirty="0"/>
              <a:t>웹 </a:t>
            </a:r>
            <a:r>
              <a:rPr lang="ko-KR" altLang="en-US" dirty="0" smtClean="0"/>
              <a:t>페이지를 가능하게 한다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인터프리트</a:t>
            </a:r>
            <a:r>
              <a:rPr lang="ko-KR" altLang="en-US" dirty="0" smtClean="0"/>
              <a:t> </a:t>
            </a:r>
            <a:r>
              <a:rPr lang="ko-KR" altLang="en-US" dirty="0"/>
              <a:t>언어</a:t>
            </a:r>
          </a:p>
          <a:p>
            <a:pPr marL="274320" lvl="1" indent="0">
              <a:buNone/>
            </a:pPr>
            <a:endParaRPr lang="en-US" altLang="ko-KR" dirty="0" smtClean="0"/>
          </a:p>
          <a:p>
            <a:r>
              <a:rPr lang="en-US" altLang="ko-KR" dirty="0" err="1"/>
              <a:t>Javascript</a:t>
            </a:r>
            <a:r>
              <a:rPr lang="en-US" altLang="ko-KR" dirty="0"/>
              <a:t> </a:t>
            </a:r>
            <a:r>
              <a:rPr lang="ko-KR" altLang="en-US" dirty="0" smtClean="0"/>
              <a:t>용</a:t>
            </a:r>
            <a:r>
              <a:rPr lang="ko-KR" altLang="en-US" dirty="0"/>
              <a:t>도</a:t>
            </a:r>
            <a:endParaRPr lang="en-US" altLang="ko-KR" dirty="0"/>
          </a:p>
          <a:p>
            <a:pPr lvl="1"/>
            <a:r>
              <a:rPr lang="ko-KR" altLang="en-US" dirty="0"/>
              <a:t>이벤트에 반응하는 동작을 구현</a:t>
            </a:r>
          </a:p>
          <a:p>
            <a:pPr lvl="1"/>
            <a:r>
              <a:rPr lang="en-US" altLang="ko-KR" dirty="0"/>
              <a:t>AJAX</a:t>
            </a:r>
          </a:p>
          <a:p>
            <a:pPr lvl="1"/>
            <a:r>
              <a:rPr lang="en-US" altLang="ko-KR" dirty="0"/>
              <a:t>HTML </a:t>
            </a:r>
            <a:r>
              <a:rPr lang="ko-KR" altLang="en-US" dirty="0"/>
              <a:t>요소들의 크기나 색상을 동적으로 변경</a:t>
            </a:r>
          </a:p>
          <a:p>
            <a:pPr lvl="1"/>
            <a:r>
              <a:rPr lang="ko-KR" altLang="en-US" dirty="0"/>
              <a:t>게임이나 애니메이션</a:t>
            </a:r>
          </a:p>
          <a:p>
            <a:pPr lvl="1"/>
            <a:r>
              <a:rPr lang="ko-KR" altLang="en-US" dirty="0"/>
              <a:t>사용자가 입력한 값들을 검증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68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-Java script</a:t>
            </a:r>
            <a:endParaRPr lang="ko-KR" altLang="en-US" dirty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395536" y="1340768"/>
            <a:ext cx="4038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내부 스크립트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 웹 문서 안에 스크립트 소스 작성</a:t>
            </a:r>
            <a:endParaRPr lang="en-US" altLang="ko-KR" sz="1600" dirty="0" smtClean="0"/>
          </a:p>
          <a:p>
            <a:pPr lvl="1"/>
            <a:r>
              <a:rPr lang="en-US" altLang="ko-KR" sz="1600" dirty="0" smtClean="0"/>
              <a:t>&lt;script&gt; </a:t>
            </a:r>
            <a:r>
              <a:rPr lang="ko-KR" altLang="en-US" sz="1600" dirty="0" smtClean="0"/>
              <a:t>태그와 </a:t>
            </a:r>
            <a:r>
              <a:rPr lang="en-US" altLang="ko-KR" sz="1600" dirty="0" smtClean="0"/>
              <a:t>&lt;/script&gt; </a:t>
            </a:r>
            <a:r>
              <a:rPr lang="ko-KR" altLang="en-US" sz="1600" dirty="0" smtClean="0"/>
              <a:t>태그로 감싼다</a:t>
            </a:r>
            <a:r>
              <a:rPr lang="en-US" altLang="ko-KR" sz="1600" dirty="0" smtClean="0"/>
              <a:t>.</a:t>
            </a:r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pPr lvl="1"/>
            <a:endParaRPr lang="en-US" altLang="ko-KR" sz="1600" dirty="0" smtClean="0"/>
          </a:p>
          <a:p>
            <a:endParaRPr lang="en-US" altLang="ko-KR" sz="1800" dirty="0" smtClean="0"/>
          </a:p>
        </p:txBody>
      </p:sp>
      <p:sp>
        <p:nvSpPr>
          <p:cNvPr id="5" name="내용 개체 틀 5"/>
          <p:cNvSpPr txBox="1">
            <a:spLocks/>
          </p:cNvSpPr>
          <p:nvPr/>
        </p:nvSpPr>
        <p:spPr>
          <a:xfrm>
            <a:off x="4400980" y="1340768"/>
            <a:ext cx="44915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외부 스크립트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자바스크립트 소스 부분만 파일로 저장</a:t>
            </a:r>
            <a:r>
              <a:rPr lang="en-US" altLang="ko-KR" sz="1600" dirty="0" smtClean="0"/>
              <a:t>(*.</a:t>
            </a:r>
            <a:r>
              <a:rPr lang="en-US" altLang="ko-KR" sz="1600" dirty="0" err="1" smtClean="0"/>
              <a:t>js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한 후 연결해서 사용한다</a:t>
            </a:r>
            <a:r>
              <a:rPr lang="en-US" altLang="ko-KR" sz="1600" dirty="0" smtClean="0"/>
              <a:t>. </a:t>
            </a:r>
          </a:p>
          <a:p>
            <a:pPr marL="457200" lvl="1" indent="0">
              <a:buFont typeface="Wingdings 3"/>
              <a:buNone/>
            </a:pPr>
            <a:r>
              <a:rPr lang="en-US" altLang="ko-KR" sz="1400" b="1" dirty="0" smtClean="0">
                <a:solidFill>
                  <a:srgbClr val="0070C0"/>
                </a:solidFill>
              </a:rPr>
              <a:t>&lt;script </a:t>
            </a:r>
            <a:r>
              <a:rPr lang="en-US" altLang="ko-KR" sz="1400" b="1" dirty="0" err="1" smtClean="0">
                <a:solidFill>
                  <a:srgbClr val="0070C0"/>
                </a:solidFill>
              </a:rPr>
              <a:t>src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="</a:t>
            </a:r>
            <a:r>
              <a:rPr lang="ko-KR" altLang="en-US" sz="1400" b="1" dirty="0" smtClean="0">
                <a:solidFill>
                  <a:srgbClr val="0070C0"/>
                </a:solidFill>
              </a:rPr>
              <a:t>외부 스크립트 파일</a:t>
            </a:r>
            <a:r>
              <a:rPr lang="en-US" altLang="ko-KR" sz="1400" b="1" dirty="0" smtClean="0">
                <a:solidFill>
                  <a:srgbClr val="0070C0"/>
                </a:solidFill>
              </a:rPr>
              <a:t>"&gt;&lt;/script&gt;</a:t>
            </a:r>
          </a:p>
          <a:p>
            <a:pPr marL="457200" lvl="1" indent="0">
              <a:buFont typeface="Wingdings 3"/>
              <a:buNone/>
            </a:pPr>
            <a:endParaRPr lang="en-US" altLang="ko-KR" sz="1400" b="1" dirty="0" smtClean="0">
              <a:solidFill>
                <a:srgbClr val="C00000"/>
              </a:solidFill>
            </a:endParaRPr>
          </a:p>
          <a:p>
            <a:pPr lvl="1"/>
            <a:r>
              <a:rPr lang="ko-KR" altLang="en-US" sz="1600" dirty="0" smtClean="0"/>
              <a:t>장점</a:t>
            </a:r>
            <a:r>
              <a:rPr lang="en-US" altLang="ko-KR" sz="1600" dirty="0" smtClean="0"/>
              <a:t>:</a:t>
            </a:r>
            <a:r>
              <a:rPr lang="ko-KR" altLang="en-US" sz="1600" dirty="0" smtClean="0"/>
              <a:t> 유지관리가 쉽고 자바스크립트 라이브러리를 만들어서 사용할 수 있다</a:t>
            </a:r>
            <a:r>
              <a:rPr lang="en-US" altLang="ko-KR" sz="1600" dirty="0" smtClean="0"/>
              <a:t>.</a:t>
            </a:r>
          </a:p>
          <a:p>
            <a:pPr lvl="1"/>
            <a:r>
              <a:rPr lang="ko-KR" altLang="en-US" sz="1600" dirty="0" smtClean="0"/>
              <a:t>단점</a:t>
            </a:r>
            <a:r>
              <a:rPr lang="en-US" altLang="ko-KR" sz="1600" dirty="0" smtClean="0"/>
              <a:t>: HTML </a:t>
            </a:r>
            <a:r>
              <a:rPr lang="ko-KR" altLang="en-US" sz="1600" dirty="0" smtClean="0"/>
              <a:t>요소를 참조하기 어렵고 불필요한 부분까지 액세스해야 할 경우가 있다</a:t>
            </a:r>
            <a:r>
              <a:rPr lang="en-US" altLang="ko-KR" sz="1600" dirty="0" smtClean="0"/>
              <a:t>.</a:t>
            </a:r>
          </a:p>
          <a:p>
            <a:endParaRPr lang="ko-KR" altLang="en-US" sz="180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3429000"/>
            <a:ext cx="3861429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5280536" y="4077072"/>
            <a:ext cx="3193419" cy="1191196"/>
            <a:chOff x="5280536" y="4336256"/>
            <a:chExt cx="3193419" cy="1191196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536" y="4336256"/>
              <a:ext cx="3193419" cy="1191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7468767" y="4336256"/>
              <a:ext cx="902811" cy="27699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addition.js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280536" y="5421644"/>
            <a:ext cx="3035880" cy="677158"/>
            <a:chOff x="5280536" y="5680828"/>
            <a:chExt cx="3035880" cy="677158"/>
          </a:xfrm>
        </p:grpSpPr>
        <p:pic>
          <p:nvPicPr>
            <p:cNvPr id="11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536" y="5733256"/>
              <a:ext cx="3035880" cy="624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7387507" y="5680828"/>
              <a:ext cx="928909" cy="276999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C00000"/>
                  </a:solidFill>
                </a:rPr>
                <a:t>out-js.html</a:t>
              </a:r>
              <a:endParaRPr lang="ko-KR" altLang="en-US" sz="1200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111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ko-KR" altLang="en-US" sz="4000" b="1" dirty="0">
                <a:solidFill>
                  <a:schemeClr val="tx1"/>
                </a:solidFill>
                <a:latin typeface="+mn-ea"/>
                <a:ea typeface="+mn-ea"/>
              </a:rPr>
              <a:t>웹 프로그래밍 </a:t>
            </a:r>
            <a:r>
              <a:rPr lang="ko-KR" altLang="en-US" sz="4000" b="1" dirty="0" smtClean="0">
                <a:solidFill>
                  <a:schemeClr val="tx1"/>
                </a:solidFill>
                <a:latin typeface="+mn-ea"/>
                <a:ea typeface="+mn-ea"/>
              </a:rPr>
              <a:t>개요</a:t>
            </a:r>
            <a:endParaRPr lang="ko-KR" altLang="en-US" sz="4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4914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-Java script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HTML </a:t>
            </a:r>
            <a:r>
              <a:rPr lang="ko-KR" altLang="en-US" dirty="0">
                <a:latin typeface="+mn-ea"/>
              </a:rPr>
              <a:t>페이지의 각 태그는 웹 브라우저에 의해 순차적으로 실행</a:t>
            </a:r>
            <a:endParaRPr lang="en-US" altLang="ko-KR" dirty="0">
              <a:latin typeface="+mn-ea"/>
            </a:endParaRPr>
          </a:p>
          <a:p>
            <a:pPr lvl="1"/>
            <a:r>
              <a:rPr lang="ko-KR" altLang="en-US" dirty="0">
                <a:latin typeface="+mn-ea"/>
              </a:rPr>
              <a:t>웹 브라우저는 </a:t>
            </a:r>
            <a:r>
              <a:rPr lang="en-US" altLang="ko-KR" dirty="0">
                <a:latin typeface="+mn-ea"/>
              </a:rPr>
              <a:t>head </a:t>
            </a:r>
            <a:r>
              <a:rPr lang="ko-KR" altLang="en-US" dirty="0">
                <a:latin typeface="+mn-ea"/>
              </a:rPr>
              <a:t>태그를 먼저 읽은 후 </a:t>
            </a:r>
            <a:r>
              <a:rPr lang="en-US" altLang="ko-KR" dirty="0">
                <a:latin typeface="+mn-ea"/>
              </a:rPr>
              <a:t>body </a:t>
            </a:r>
            <a:r>
              <a:rPr lang="ko-KR" altLang="en-US" dirty="0">
                <a:latin typeface="+mn-ea"/>
              </a:rPr>
              <a:t>태그를 읽음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script </a:t>
            </a:r>
            <a:r>
              <a:rPr lang="ko-KR" altLang="en-US" dirty="0">
                <a:latin typeface="+mn-ea"/>
              </a:rPr>
              <a:t>태그를 </a:t>
            </a:r>
            <a:r>
              <a:rPr lang="en-US" altLang="ko-KR" dirty="0">
                <a:latin typeface="+mn-ea"/>
              </a:rPr>
              <a:t>head </a:t>
            </a:r>
            <a:r>
              <a:rPr lang="ko-KR" altLang="en-US" dirty="0">
                <a:latin typeface="+mn-ea"/>
              </a:rPr>
              <a:t>태그에 넣으면 </a:t>
            </a:r>
            <a:r>
              <a:rPr lang="en-US" altLang="ko-KR" dirty="0">
                <a:latin typeface="+mn-ea"/>
              </a:rPr>
              <a:t>body </a:t>
            </a:r>
            <a:r>
              <a:rPr lang="ko-KR" altLang="en-US" dirty="0">
                <a:latin typeface="+mn-ea"/>
              </a:rPr>
              <a:t>태그를 읽기 전 실행</a:t>
            </a:r>
            <a:endParaRPr lang="en-US" altLang="ko-KR" dirty="0">
              <a:latin typeface="+mn-ea"/>
            </a:endParaRPr>
          </a:p>
          <a:p>
            <a:pPr lvl="2"/>
            <a:r>
              <a:rPr lang="en-US" altLang="ko-KR" dirty="0">
                <a:latin typeface="+mn-ea"/>
              </a:rPr>
              <a:t>body </a:t>
            </a:r>
            <a:r>
              <a:rPr lang="ko-KR" altLang="en-US" dirty="0">
                <a:latin typeface="+mn-ea"/>
              </a:rPr>
              <a:t>태그에 넣으면 </a:t>
            </a:r>
            <a:r>
              <a:rPr lang="en-US" altLang="ko-KR" dirty="0">
                <a:latin typeface="+mn-ea"/>
              </a:rPr>
              <a:t>head </a:t>
            </a:r>
            <a:r>
              <a:rPr lang="ko-KR" altLang="en-US" dirty="0">
                <a:latin typeface="+mn-ea"/>
              </a:rPr>
              <a:t>태그를 실행한 이후에 실행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Script </a:t>
            </a:r>
            <a:r>
              <a:rPr lang="ko-KR" altLang="en-US" dirty="0">
                <a:latin typeface="+mn-ea"/>
              </a:rPr>
              <a:t>태그를 </a:t>
            </a:r>
            <a:r>
              <a:rPr lang="en-US" altLang="ko-KR" dirty="0">
                <a:latin typeface="+mn-ea"/>
              </a:rPr>
              <a:t>head </a:t>
            </a:r>
            <a:r>
              <a:rPr lang="ko-KR" altLang="en-US" dirty="0">
                <a:latin typeface="+mn-ea"/>
              </a:rPr>
              <a:t>태그 안에 넣어야 코드를 살펴보기 </a:t>
            </a:r>
            <a:r>
              <a:rPr lang="ko-KR" altLang="en-US" dirty="0" smtClean="0">
                <a:latin typeface="+mn-ea"/>
              </a:rPr>
              <a:t>편리</a:t>
            </a:r>
            <a:endParaRPr lang="en-US" altLang="ko-KR" dirty="0">
              <a:latin typeface="+mn-ea"/>
            </a:endParaRPr>
          </a:p>
          <a:p>
            <a:endParaRPr lang="ko-KR" altLang="en-US" dirty="0"/>
          </a:p>
        </p:txBody>
      </p:sp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37"/>
          <a:stretch/>
        </p:blipFill>
        <p:spPr bwMode="auto">
          <a:xfrm>
            <a:off x="1259074" y="3501008"/>
            <a:ext cx="6153629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259632" y="3172326"/>
            <a:ext cx="1850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Javascript</a:t>
            </a:r>
            <a:r>
              <a:rPr lang="en-US" altLang="ko-KR" dirty="0" smtClean="0"/>
              <a:t> </a:t>
            </a:r>
            <a:r>
              <a:rPr lang="ko-KR" altLang="en-US" dirty="0" smtClean="0"/>
              <a:t>예제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3117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-Java script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자료형에는</a:t>
            </a:r>
            <a:r>
              <a:rPr lang="ko-KR" altLang="en-US" dirty="0" smtClean="0"/>
              <a:t> 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, Boolean</a:t>
            </a:r>
            <a:r>
              <a:rPr lang="ko-KR" altLang="en-US" dirty="0"/>
              <a:t>등이 있다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정수</a:t>
            </a:r>
            <a:r>
              <a:rPr lang="en-US" altLang="ko-KR" dirty="0"/>
              <a:t>: </a:t>
            </a:r>
            <a:r>
              <a:rPr lang="ko-KR" altLang="en-US" dirty="0"/>
              <a:t>소수점이 없는 수치 데이터를 나타낸다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실수</a:t>
            </a:r>
            <a:r>
              <a:rPr lang="en-US" altLang="ko-KR" dirty="0"/>
              <a:t>: </a:t>
            </a:r>
            <a:r>
              <a:rPr lang="ko-KR" altLang="en-US" dirty="0"/>
              <a:t>소수점이 있는  숫자 데이터를 나타낸다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문자열</a:t>
            </a:r>
            <a:r>
              <a:rPr lang="en-US" altLang="ko-KR" dirty="0"/>
              <a:t>: </a:t>
            </a:r>
            <a:r>
              <a:rPr lang="ko-KR" altLang="en-US" dirty="0"/>
              <a:t>따옴표</a:t>
            </a:r>
            <a:r>
              <a:rPr lang="en-US" altLang="ko-KR" dirty="0"/>
              <a:t>(</a:t>
            </a:r>
            <a:r>
              <a:rPr lang="en-US" altLang="ko-KR" dirty="0">
                <a:latin typeface="굴림"/>
              </a:rPr>
              <a:t>“</a:t>
            </a:r>
            <a:r>
              <a:rPr lang="en-US" altLang="ko-KR" dirty="0"/>
              <a:t> </a:t>
            </a:r>
            <a:r>
              <a:rPr lang="en-US" altLang="ko-KR" dirty="0">
                <a:latin typeface="굴림"/>
              </a:rPr>
              <a:t>“</a:t>
            </a:r>
            <a:r>
              <a:rPr lang="en-US" altLang="ko-KR" dirty="0"/>
              <a:t>)</a:t>
            </a:r>
            <a:r>
              <a:rPr lang="ko-KR" altLang="en-US" dirty="0"/>
              <a:t>사이에 들어있는 문자를 나타낸다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Boolean: true</a:t>
            </a:r>
            <a:r>
              <a:rPr lang="ko-KR" altLang="en-US" dirty="0"/>
              <a:t>또는 </a:t>
            </a:r>
            <a:r>
              <a:rPr lang="en-US" altLang="ko-KR" dirty="0"/>
              <a:t>false</a:t>
            </a:r>
            <a:r>
              <a:rPr lang="ko-KR" altLang="en-US" dirty="0"/>
              <a:t>값을 가지는 데이터 </a:t>
            </a:r>
            <a:r>
              <a:rPr lang="ko-KR" altLang="en-US" dirty="0" smtClean="0"/>
              <a:t>형이다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sz="1800" dirty="0" smtClean="0"/>
          </a:p>
          <a:p>
            <a:r>
              <a:rPr lang="ko-KR" altLang="en-US" dirty="0" smtClean="0"/>
              <a:t>내장 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자바스크립트에는 </a:t>
            </a:r>
            <a:r>
              <a:rPr lang="ko-KR" altLang="en-US" dirty="0"/>
              <a:t>이미 많은 객체가 </a:t>
            </a:r>
            <a:r>
              <a:rPr lang="ko-KR" altLang="en-US" dirty="0" smtClean="0"/>
              <a:t>내장되어 있다</a:t>
            </a:r>
            <a:endParaRPr lang="ko-KR" altLang="en-US" dirty="0"/>
          </a:p>
          <a:p>
            <a:pPr lvl="2"/>
            <a:r>
              <a:rPr lang="en-US" altLang="ko-KR" dirty="0"/>
              <a:t>w3schools(http://www.w3schools.com/</a:t>
            </a:r>
            <a:r>
              <a:rPr lang="en-US" altLang="ko-KR" dirty="0" err="1"/>
              <a:t>jsref</a:t>
            </a:r>
            <a:r>
              <a:rPr lang="en-US" altLang="ko-KR" dirty="0"/>
              <a:t>/</a:t>
            </a:r>
            <a:r>
              <a:rPr lang="en-US" altLang="ko-KR" dirty="0" err="1"/>
              <a:t>default.asp</a:t>
            </a:r>
            <a:r>
              <a:rPr lang="en-US" altLang="ko-KR" dirty="0"/>
              <a:t>)</a:t>
            </a:r>
            <a:endParaRPr lang="ko-KR" altLang="en-US" dirty="0"/>
          </a:p>
          <a:p>
            <a:pPr lvl="2"/>
            <a:r>
              <a:rPr lang="ko-KR" altLang="en-US" dirty="0"/>
              <a:t>기본 내장 객체의 속성과 </a:t>
            </a:r>
            <a:r>
              <a:rPr lang="ko-KR" altLang="en-US" dirty="0" err="1"/>
              <a:t>메서드에</a:t>
            </a:r>
            <a:r>
              <a:rPr lang="ko-KR" altLang="en-US" dirty="0"/>
              <a:t> 관한 설명 및 예제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en-US" altLang="ko-KR" dirty="0" err="1"/>
              <a:t>devdocs.io</a:t>
            </a:r>
            <a:r>
              <a:rPr lang="en-US" altLang="ko-KR" dirty="0"/>
              <a:t>(http://</a:t>
            </a:r>
            <a:r>
              <a:rPr lang="en-US" altLang="ko-KR" dirty="0" err="1"/>
              <a:t>devdocs.io</a:t>
            </a:r>
            <a:r>
              <a:rPr lang="en-US" altLang="ko-KR" dirty="0"/>
              <a:t>/</a:t>
            </a:r>
            <a:r>
              <a:rPr lang="en-US" altLang="ko-KR" dirty="0" err="1"/>
              <a:t>javascript</a:t>
            </a:r>
            <a:r>
              <a:rPr lang="en-US" altLang="ko-KR" dirty="0"/>
              <a:t>/)</a:t>
            </a:r>
            <a:endParaRPr lang="en-US" altLang="ko-KR" dirty="0">
              <a:solidFill>
                <a:srgbClr val="000000"/>
              </a:solidFill>
            </a:endParaRPr>
          </a:p>
          <a:p>
            <a:pPr lvl="2"/>
            <a:r>
              <a:rPr lang="ko-KR" altLang="en-US" dirty="0">
                <a:solidFill>
                  <a:srgbClr val="000000"/>
                </a:solidFill>
              </a:rPr>
              <a:t>각각의 속성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 err="1">
                <a:solidFill>
                  <a:srgbClr val="000000"/>
                </a:solidFill>
              </a:rPr>
              <a:t>메서드와</a:t>
            </a:r>
            <a:r>
              <a:rPr lang="ko-KR" altLang="en-US" dirty="0">
                <a:solidFill>
                  <a:srgbClr val="000000"/>
                </a:solidFill>
              </a:rPr>
              <a:t> 관련된 자세한 정보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6225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-Java script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rgbClr val="000000"/>
                </a:solidFill>
                <a:latin typeface="+mn-ea"/>
              </a:rPr>
              <a:t>내장 객체</a:t>
            </a:r>
            <a:endParaRPr lang="en-US" altLang="ko-KR" dirty="0" smtClean="0">
              <a:solidFill>
                <a:srgbClr val="000000"/>
              </a:solidFill>
              <a:latin typeface="+mn-ea"/>
            </a:endParaRPr>
          </a:p>
          <a:p>
            <a:pPr lvl="1"/>
            <a:r>
              <a:rPr lang="en-US" altLang="ko-KR" dirty="0" smtClean="0">
                <a:solidFill>
                  <a:srgbClr val="000000"/>
                </a:solidFill>
                <a:latin typeface="+mn-ea"/>
              </a:rPr>
              <a:t>Object </a:t>
            </a:r>
            <a:r>
              <a:rPr lang="ko-KR" altLang="en-US" dirty="0">
                <a:solidFill>
                  <a:srgbClr val="000000"/>
                </a:solidFill>
                <a:latin typeface="+mn-ea"/>
              </a:rPr>
              <a:t>객체는 자바스크립트의 최상위 객체</a:t>
            </a:r>
            <a:endParaRPr lang="en-US" altLang="ko-KR" dirty="0">
              <a:solidFill>
                <a:srgbClr val="000000"/>
              </a:solidFill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Number </a:t>
            </a:r>
            <a:r>
              <a:rPr lang="ko-KR" altLang="en-US" dirty="0" smtClean="0">
                <a:latin typeface="+mn-ea"/>
              </a:rPr>
              <a:t>객체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가장 </a:t>
            </a:r>
            <a:r>
              <a:rPr lang="ko-KR" altLang="en-US" dirty="0">
                <a:latin typeface="+mn-ea"/>
              </a:rPr>
              <a:t>단순한 객체로 숫자를 표현할 때 </a:t>
            </a:r>
            <a:r>
              <a:rPr lang="ko-KR" altLang="en-US" dirty="0" smtClean="0">
                <a:latin typeface="+mn-ea"/>
              </a:rPr>
              <a:t>사용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String </a:t>
            </a:r>
            <a:r>
              <a:rPr lang="ko-KR" altLang="en-US" dirty="0" smtClean="0">
                <a:latin typeface="+mn-ea"/>
              </a:rPr>
              <a:t>객체</a:t>
            </a:r>
            <a:endParaRPr lang="en-US" altLang="ko-KR" dirty="0">
              <a:latin typeface="+mn-ea"/>
            </a:endParaRPr>
          </a:p>
          <a:p>
            <a:pPr lvl="2"/>
            <a:r>
              <a:rPr lang="ko-KR" altLang="en-US" dirty="0" smtClean="0">
                <a:latin typeface="+mn-ea"/>
              </a:rPr>
              <a:t>자바스크립트에서 </a:t>
            </a:r>
            <a:r>
              <a:rPr lang="ko-KR" altLang="en-US" dirty="0">
                <a:latin typeface="+mn-ea"/>
              </a:rPr>
              <a:t>가장 많이 사용하는 내장 </a:t>
            </a:r>
            <a:r>
              <a:rPr lang="ko-KR" altLang="en-US" dirty="0" smtClean="0">
                <a:latin typeface="+mn-ea"/>
              </a:rPr>
              <a:t>객체로 문자열을 다루는 </a:t>
            </a:r>
            <a:r>
              <a:rPr lang="ko-KR" altLang="en-US" dirty="0" err="1" smtClean="0">
                <a:latin typeface="+mn-ea"/>
              </a:rPr>
              <a:t>메소드들을</a:t>
            </a:r>
            <a:r>
              <a:rPr lang="ko-KR" altLang="en-US" dirty="0" smtClean="0">
                <a:latin typeface="+mn-ea"/>
              </a:rPr>
              <a:t> 가지고 있음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Array </a:t>
            </a:r>
            <a:r>
              <a:rPr lang="ko-KR" altLang="en-US" dirty="0" smtClean="0">
                <a:latin typeface="+mn-ea"/>
              </a:rPr>
              <a:t>객체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배열구조를 통해 여러 자료를 </a:t>
            </a:r>
            <a:r>
              <a:rPr lang="ko-KR" altLang="en-US" dirty="0">
                <a:latin typeface="+mn-ea"/>
              </a:rPr>
              <a:t>쉽게 관리할 수 있게 </a:t>
            </a:r>
            <a:r>
              <a:rPr lang="ko-KR" altLang="en-US" dirty="0" smtClean="0">
                <a:latin typeface="+mn-ea"/>
              </a:rPr>
              <a:t>하는 </a:t>
            </a:r>
            <a:r>
              <a:rPr lang="ko-KR" altLang="en-US" dirty="0">
                <a:latin typeface="+mn-ea"/>
              </a:rPr>
              <a:t>객체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Date </a:t>
            </a:r>
            <a:r>
              <a:rPr lang="ko-KR" altLang="en-US" dirty="0" smtClean="0">
                <a:latin typeface="+mn-ea"/>
              </a:rPr>
              <a:t>객체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날짜와 </a:t>
            </a:r>
            <a:r>
              <a:rPr lang="ko-KR" altLang="en-US" dirty="0">
                <a:latin typeface="+mn-ea"/>
              </a:rPr>
              <a:t>시간을 표시하는 </a:t>
            </a:r>
            <a:r>
              <a:rPr lang="ko-KR" altLang="en-US" dirty="0" smtClean="0">
                <a:latin typeface="+mn-ea"/>
              </a:rPr>
              <a:t>객체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7411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-Java script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브라우저 객체 모델</a:t>
            </a:r>
            <a:endParaRPr lang="en-US" altLang="ko-KR" dirty="0"/>
          </a:p>
          <a:p>
            <a:pPr lvl="1"/>
            <a:r>
              <a:rPr lang="ko-KR" altLang="en-US" dirty="0"/>
              <a:t>웹 브라우저와 관련된 객체의 집합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000000"/>
                </a:solidFill>
              </a:rPr>
              <a:t>대표적인 브라우저 객체 모델</a:t>
            </a:r>
            <a:endParaRPr lang="en-US" altLang="ko-KR" dirty="0">
              <a:solidFill>
                <a:srgbClr val="000000"/>
              </a:solidFill>
            </a:endParaRPr>
          </a:p>
          <a:p>
            <a:pPr lvl="2"/>
            <a:r>
              <a:rPr lang="en-US" altLang="ko-KR" dirty="0">
                <a:solidFill>
                  <a:srgbClr val="000000"/>
                </a:solidFill>
              </a:rPr>
              <a:t>window, location, navigator, </a:t>
            </a:r>
            <a:r>
              <a:rPr lang="en-US" altLang="ko-KR" dirty="0" err="1">
                <a:solidFill>
                  <a:srgbClr val="000000"/>
                </a:solidFill>
              </a:rPr>
              <a:t>history,screen</a:t>
            </a:r>
            <a:r>
              <a:rPr lang="en-US" altLang="ko-KR" dirty="0">
                <a:solidFill>
                  <a:srgbClr val="000000"/>
                </a:solidFill>
              </a:rPr>
              <a:t>, document </a:t>
            </a:r>
            <a:r>
              <a:rPr lang="ko-KR" altLang="en-US" dirty="0">
                <a:solidFill>
                  <a:srgbClr val="000000"/>
                </a:solidFill>
              </a:rPr>
              <a:t>객체</a:t>
            </a:r>
            <a:endParaRPr lang="en-US" altLang="ko-KR" dirty="0">
              <a:solidFill>
                <a:srgbClr val="000000"/>
              </a:solidFill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  <a:p>
            <a:pPr lvl="1"/>
            <a:endParaRPr lang="ko-KR" altLang="en-US" dirty="0">
              <a:latin typeface="+mn-ea"/>
            </a:endParaRPr>
          </a:p>
        </p:txBody>
      </p:sp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5"/>
          <a:stretch/>
        </p:blipFill>
        <p:spPr bwMode="auto">
          <a:xfrm>
            <a:off x="1403648" y="2708919"/>
            <a:ext cx="6091667" cy="3390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98981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-Java script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window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en-US" altLang="ko-KR" dirty="0"/>
              <a:t>window </a:t>
            </a:r>
            <a:r>
              <a:rPr lang="ko-KR" altLang="en-US" dirty="0"/>
              <a:t>객체는 브라우저 기반 자바스크립트의 최상위 객체</a:t>
            </a:r>
            <a:endParaRPr lang="en-US" altLang="ko-KR" dirty="0"/>
          </a:p>
          <a:p>
            <a:pPr lvl="1"/>
            <a:r>
              <a:rPr lang="en-US" altLang="ko-KR" dirty="0"/>
              <a:t>alert( ), prompt ( ) </a:t>
            </a:r>
            <a:r>
              <a:rPr lang="ko-KR" altLang="en-US" dirty="0"/>
              <a:t>함수 모두 </a:t>
            </a:r>
            <a:r>
              <a:rPr lang="en-US" altLang="ko-KR" dirty="0"/>
              <a:t>window </a:t>
            </a:r>
            <a:r>
              <a:rPr lang="ko-KR" altLang="en-US" dirty="0"/>
              <a:t>객체의 </a:t>
            </a:r>
            <a:r>
              <a:rPr lang="ko-KR" altLang="en-US" dirty="0" err="1" smtClean="0"/>
              <a:t>메서드</a:t>
            </a:r>
            <a:endParaRPr lang="en-US" altLang="ko-KR" dirty="0" smtClean="0"/>
          </a:p>
          <a:p>
            <a:pPr lvl="1"/>
            <a:r>
              <a:rPr lang="en-US" altLang="ko-KR" dirty="0"/>
              <a:t>open( ) </a:t>
            </a:r>
            <a:r>
              <a:rPr lang="ko-KR" altLang="en-US" dirty="0" err="1"/>
              <a:t>메서드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005064"/>
            <a:ext cx="59531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1403648" y="2636912"/>
            <a:ext cx="6029325" cy="1314186"/>
            <a:chOff x="1363641" y="2715811"/>
            <a:chExt cx="6029325" cy="1314186"/>
          </a:xfrm>
        </p:grpSpPr>
        <p:pic>
          <p:nvPicPr>
            <p:cNvPr id="5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3641" y="2944147"/>
              <a:ext cx="6029325" cy="1085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453"/>
            <a:stretch/>
          </p:blipFill>
          <p:spPr bwMode="auto">
            <a:xfrm>
              <a:off x="1363641" y="2715811"/>
              <a:ext cx="6000750" cy="61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07523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-Java script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screen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웹 브라우저의 화면이 아닌 운영체제 화면의 속성을 가지는 객체</a:t>
            </a:r>
          </a:p>
        </p:txBody>
      </p:sp>
      <p:pic>
        <p:nvPicPr>
          <p:cNvPr id="9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88840"/>
            <a:ext cx="593407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75" y="4274840"/>
            <a:ext cx="5953125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475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-Java script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location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브라우저의 주소 표시줄과 관련된 객체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location </a:t>
            </a:r>
            <a:r>
              <a:rPr lang="ko-KR" altLang="en-US" dirty="0"/>
              <a:t>객체는 프로토콜의 종류</a:t>
            </a:r>
            <a:r>
              <a:rPr lang="en-US" altLang="ko-KR" dirty="0"/>
              <a:t>, </a:t>
            </a:r>
            <a:r>
              <a:rPr lang="ko-KR" altLang="en-US" dirty="0"/>
              <a:t>호스트</a:t>
            </a:r>
            <a:r>
              <a:rPr lang="en-US" altLang="ko-KR" dirty="0"/>
              <a:t> </a:t>
            </a:r>
            <a:r>
              <a:rPr lang="ko-KR" altLang="en-US" dirty="0"/>
              <a:t>이름</a:t>
            </a:r>
            <a:r>
              <a:rPr lang="en-US" altLang="ko-KR" dirty="0"/>
              <a:t>, </a:t>
            </a:r>
            <a:r>
              <a:rPr lang="ko-KR" altLang="en-US" dirty="0"/>
              <a:t>문서 위치 등의 정보가 있음</a:t>
            </a:r>
            <a:endParaRPr lang="en-US" altLang="ko-KR" dirty="0"/>
          </a:p>
        </p:txBody>
      </p:sp>
      <p:pic>
        <p:nvPicPr>
          <p:cNvPr id="6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209" y="2301586"/>
            <a:ext cx="59912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5013176"/>
            <a:ext cx="59626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9735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-Java script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navigator </a:t>
            </a:r>
            <a:r>
              <a:rPr lang="ko-KR" altLang="en-US" dirty="0"/>
              <a:t>객체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navigator </a:t>
            </a:r>
            <a:r>
              <a:rPr lang="ko-KR" altLang="en-US" dirty="0"/>
              <a:t>객체는 웹 페이지를 실행하고 있는 브라우저에 대한 정보가 있음</a:t>
            </a:r>
            <a:endParaRPr lang="en-US" altLang="ko-KR" dirty="0"/>
          </a:p>
        </p:txBody>
      </p:sp>
      <p:pic>
        <p:nvPicPr>
          <p:cNvPr id="8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93" y="2132856"/>
            <a:ext cx="6019800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1843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-Java script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>
                <a:latin typeface="+mn-ea"/>
              </a:rPr>
              <a:t>document</a:t>
            </a:r>
            <a:r>
              <a:rPr lang="ko-KR" altLang="en-US" dirty="0">
                <a:latin typeface="+mn-ea"/>
              </a:rPr>
              <a:t>객체</a:t>
            </a:r>
          </a:p>
          <a:p>
            <a:pPr lvl="1"/>
            <a:r>
              <a:rPr lang="ko-KR" altLang="en-US" dirty="0">
                <a:latin typeface="+mn-ea"/>
              </a:rPr>
              <a:t>문서의 대한 각종 정보를 알려주는 </a:t>
            </a:r>
            <a:r>
              <a:rPr lang="ko-KR" altLang="en-US" dirty="0" smtClean="0">
                <a:latin typeface="+mn-ea"/>
              </a:rPr>
              <a:t>객체</a:t>
            </a:r>
            <a:endParaRPr lang="en-US" altLang="ko-KR" dirty="0">
              <a:latin typeface="+mn-ea"/>
            </a:endParaRPr>
          </a:p>
          <a:p>
            <a:pPr lvl="1"/>
            <a:r>
              <a:rPr lang="en-US" altLang="ko-KR" dirty="0">
                <a:latin typeface="+mn-ea"/>
              </a:rPr>
              <a:t>&lt;HTML&gt;</a:t>
            </a:r>
            <a:r>
              <a:rPr lang="ko-KR" altLang="en-US" dirty="0">
                <a:latin typeface="+mn-ea"/>
              </a:rPr>
              <a:t>문서 내에서 </a:t>
            </a:r>
            <a:r>
              <a:rPr lang="en-US" altLang="ko-KR" dirty="0">
                <a:latin typeface="+mn-ea"/>
              </a:rPr>
              <a:t>&lt;BODY&gt;&lt;/BODY&gt;</a:t>
            </a:r>
            <a:r>
              <a:rPr lang="ko-KR" altLang="en-US" dirty="0">
                <a:latin typeface="+mn-ea"/>
              </a:rPr>
              <a:t>태그 안에 있는 내용에 대한 각종 정보를 알아내고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>
                <a:latin typeface="+mn-ea"/>
              </a:rPr>
              <a:t>이들을 조직하는데 사용하는 객체이다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r>
              <a:rPr lang="en-US" altLang="ko-KR" dirty="0">
                <a:latin typeface="+mn-ea"/>
              </a:rPr>
              <a:t>document</a:t>
            </a:r>
            <a:r>
              <a:rPr lang="ko-KR" altLang="en-US" dirty="0">
                <a:latin typeface="+mn-ea"/>
              </a:rPr>
              <a:t>객체는 내장객체로 </a:t>
            </a:r>
            <a:r>
              <a:rPr lang="en-US" altLang="ko-KR" dirty="0">
                <a:latin typeface="+mn-ea"/>
              </a:rPr>
              <a:t>HTML</a:t>
            </a:r>
            <a:r>
              <a:rPr lang="ko-KR" altLang="en-US" dirty="0">
                <a:latin typeface="+mn-ea"/>
              </a:rPr>
              <a:t>문서가 로딩되면서 웹 브라우저에 의해 자동으로 생성된다</a:t>
            </a:r>
            <a:r>
              <a:rPr lang="en-US" altLang="ko-KR" dirty="0">
                <a:latin typeface="+mn-ea"/>
              </a:rPr>
              <a:t>.</a:t>
            </a:r>
          </a:p>
          <a:p>
            <a:pPr lvl="1"/>
            <a:r>
              <a:rPr lang="ko-KR" altLang="en-US" dirty="0">
                <a:latin typeface="+mn-ea"/>
              </a:rPr>
              <a:t>하나의 </a:t>
            </a:r>
            <a:r>
              <a:rPr lang="en-US" altLang="ko-KR" dirty="0">
                <a:latin typeface="+mn-ea"/>
              </a:rPr>
              <a:t>HTML</a:t>
            </a:r>
            <a:r>
              <a:rPr lang="ko-KR" altLang="en-US" dirty="0">
                <a:latin typeface="+mn-ea"/>
              </a:rPr>
              <a:t>문서는 하나의 </a:t>
            </a:r>
            <a:r>
              <a:rPr lang="en-US" altLang="ko-KR" dirty="0">
                <a:latin typeface="+mn-ea"/>
              </a:rPr>
              <a:t>document</a:t>
            </a:r>
            <a:r>
              <a:rPr lang="ko-KR" altLang="en-US" dirty="0">
                <a:latin typeface="+mn-ea"/>
              </a:rPr>
              <a:t>객체를 갖는다</a:t>
            </a:r>
            <a:r>
              <a:rPr lang="en-US" altLang="ko-KR" dirty="0">
                <a:latin typeface="+mn-ea"/>
              </a:rPr>
              <a:t>.</a:t>
            </a:r>
            <a:endParaRPr lang="en-US" altLang="ko-KR" dirty="0">
              <a:latin typeface="+mn-ea"/>
            </a:endParaRPr>
          </a:p>
        </p:txBody>
      </p:sp>
      <p:pic>
        <p:nvPicPr>
          <p:cNvPr id="4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7"/>
          <a:stretch/>
        </p:blipFill>
        <p:spPr bwMode="auto">
          <a:xfrm>
            <a:off x="2483768" y="3789040"/>
            <a:ext cx="4133850" cy="2436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9131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과제 </a:t>
            </a:r>
            <a:r>
              <a:rPr lang="en-US" altLang="ko-KR" dirty="0" smtClean="0"/>
              <a:t>#1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>
                <a:latin typeface="+mn-ea"/>
              </a:rPr>
              <a:t>자신만의 </a:t>
            </a:r>
            <a:r>
              <a:rPr lang="en-US" altLang="ko-KR" dirty="0" smtClean="0">
                <a:latin typeface="+mn-ea"/>
              </a:rPr>
              <a:t>1page </a:t>
            </a:r>
            <a:r>
              <a:rPr lang="ko-KR" altLang="en-US" dirty="0" smtClean="0">
                <a:latin typeface="+mn-ea"/>
              </a:rPr>
              <a:t>이력서 </a:t>
            </a:r>
            <a:r>
              <a:rPr lang="ko-KR" altLang="en-US" dirty="0" err="1" smtClean="0">
                <a:latin typeface="+mn-ea"/>
              </a:rPr>
              <a:t>웹문서</a:t>
            </a:r>
            <a:r>
              <a:rPr lang="ko-KR" altLang="en-US" dirty="0" smtClean="0">
                <a:latin typeface="+mn-ea"/>
              </a:rPr>
              <a:t> 만들기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/>
              <a:t>웹에서 </a:t>
            </a:r>
            <a:r>
              <a:rPr lang="en-US" altLang="ko-KR" dirty="0"/>
              <a:t>free </a:t>
            </a:r>
            <a:r>
              <a:rPr lang="en-US" altLang="ko-KR" dirty="0" err="1"/>
              <a:t>css</a:t>
            </a:r>
            <a:r>
              <a:rPr lang="en-US" altLang="ko-KR" dirty="0"/>
              <a:t> cv/resume template</a:t>
            </a:r>
            <a:r>
              <a:rPr lang="ko-KR" altLang="en-US" dirty="0"/>
              <a:t>을 </a:t>
            </a:r>
            <a:r>
              <a:rPr lang="ko-KR" altLang="en-US" dirty="0" smtClean="0"/>
              <a:t>다운로드 받아 이용</a:t>
            </a:r>
            <a:endParaRPr lang="en-US" altLang="ko-KR" dirty="0" smtClean="0"/>
          </a:p>
          <a:p>
            <a:pPr lvl="1"/>
            <a:r>
              <a:rPr lang="ko-KR" altLang="en-US" dirty="0" smtClean="0">
                <a:latin typeface="+mn-ea"/>
              </a:rPr>
              <a:t>본인 사진 </a:t>
            </a:r>
            <a:r>
              <a:rPr lang="en-US" altLang="ko-KR" dirty="0" smtClean="0">
                <a:latin typeface="+mn-ea"/>
              </a:rPr>
              <a:t>&amp; </a:t>
            </a:r>
            <a:r>
              <a:rPr lang="ko-KR" altLang="en-US" dirty="0" smtClean="0">
                <a:latin typeface="+mn-ea"/>
              </a:rPr>
              <a:t>실명 이름 사용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기타 내용은 자유롭게 기입 </a:t>
            </a:r>
            <a:endParaRPr lang="ko-KR" altLang="en-US" dirty="0">
              <a:latin typeface="+mn-ea"/>
            </a:endParaRPr>
          </a:p>
        </p:txBody>
      </p:sp>
      <p:pic>
        <p:nvPicPr>
          <p:cNvPr id="1028" name="Picture 4" descr="thom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601953"/>
            <a:ext cx="4060802" cy="360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ml resume templat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8" t="2713" r="7752" b="3438"/>
          <a:stretch/>
        </p:blipFill>
        <p:spPr bwMode="auto">
          <a:xfrm>
            <a:off x="5439046" y="2362042"/>
            <a:ext cx="2792627" cy="384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346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Web</a:t>
            </a:r>
            <a:r>
              <a:rPr lang="ko-KR" altLang="en-US" dirty="0" smtClean="0"/>
              <a:t>의 소개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CERN</a:t>
            </a:r>
            <a:r>
              <a:rPr lang="ko-KR" altLang="en-US" dirty="0" smtClean="0"/>
              <a:t>의 연구를 바탕으로 팀 </a:t>
            </a:r>
            <a:r>
              <a:rPr lang="ko-KR" altLang="en-US" dirty="0" err="1" smtClean="0"/>
              <a:t>버너스</a:t>
            </a:r>
            <a:r>
              <a:rPr lang="en-US" altLang="ko-KR" dirty="0" smtClean="0"/>
              <a:t>(Tim Berners)</a:t>
            </a:r>
            <a:r>
              <a:rPr lang="ko-KR" altLang="en-US" dirty="0" smtClean="0"/>
              <a:t>와 개발자 그룹의 제안으로 개발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하이퍼</a:t>
            </a:r>
            <a:r>
              <a:rPr lang="ko-KR" altLang="en-US" dirty="0" smtClean="0"/>
              <a:t> 텍스트 </a:t>
            </a:r>
            <a:r>
              <a:rPr lang="en-US" altLang="ko-KR" dirty="0" smtClean="0"/>
              <a:t>(Hyper Text)</a:t>
            </a:r>
            <a:r>
              <a:rPr lang="ko-KR" altLang="en-US" dirty="0" smtClean="0"/>
              <a:t>기반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순차적인 흐름이 아닌 사용자가 원하는 순서에 따라 원하는 정보를 얻을 수 있는 시스템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사용자가 하나의 정보에 연결된 다른 정보에 쉽게 접근할 수 있게 한다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HTTP(</a:t>
            </a:r>
            <a:r>
              <a:rPr lang="en-US" altLang="ko-KR" dirty="0" err="1" smtClean="0"/>
              <a:t>HyperText</a:t>
            </a:r>
            <a:r>
              <a:rPr lang="en-US" altLang="ko-KR" dirty="0" smtClean="0"/>
              <a:t> Transfer Protocol) </a:t>
            </a:r>
            <a:r>
              <a:rPr lang="ko-KR" altLang="en-US" dirty="0" smtClean="0"/>
              <a:t>프로토콜 </a:t>
            </a:r>
            <a:r>
              <a:rPr lang="en-US" altLang="ko-KR" dirty="0" smtClean="0"/>
              <a:t>:  HTML(</a:t>
            </a:r>
            <a:r>
              <a:rPr lang="en-US" altLang="ko-KR" dirty="0" err="1" smtClean="0"/>
              <a:t>HyperText</a:t>
            </a:r>
            <a:r>
              <a:rPr lang="en-US" altLang="ko-KR" dirty="0" smtClean="0"/>
              <a:t> Markup Language)</a:t>
            </a:r>
            <a:r>
              <a:rPr lang="ko-KR" altLang="en-US" dirty="0" smtClean="0"/>
              <a:t>의 표준 프로토콜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URL(Uniform Resource Locator)</a:t>
            </a:r>
          </a:p>
          <a:p>
            <a:pPr lvl="2"/>
            <a:r>
              <a:rPr lang="ko-KR" altLang="en-US" dirty="0" smtClean="0"/>
              <a:t>인터넷 상에 존재하는 문서 및 그림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음성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동영상 등 각종 정보를 서버로부터 얻어내기 위해 사용하는 표준 주소체계</a:t>
            </a:r>
            <a:endParaRPr lang="en-US" altLang="ko-KR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223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웹프로그래밍</a:t>
            </a:r>
            <a:r>
              <a:rPr lang="ko-KR" altLang="en-US" dirty="0"/>
              <a:t>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/>
              <a:t>HTML</a:t>
            </a:r>
            <a:r>
              <a:rPr lang="ko-KR" altLang="en-US" sz="1800" dirty="0"/>
              <a:t>만으로는 데이터가 실시간으로 변화하는 것을 처리하거나 저장하는 것이 불가능</a:t>
            </a:r>
          </a:p>
          <a:p>
            <a:r>
              <a:rPr lang="ko-KR" altLang="en-US" sz="1800" dirty="0"/>
              <a:t>동적으로 변화하는 데이터를 처리하고 표시하기 위해서 개발된 것이 </a:t>
            </a:r>
            <a:r>
              <a:rPr lang="en-US" altLang="ko-KR" sz="1800" dirty="0"/>
              <a:t>CGI, ASP, PHP, </a:t>
            </a:r>
            <a:r>
              <a:rPr lang="en-US" altLang="ko-KR" sz="1800" dirty="0" err="1"/>
              <a:t>JSP</a:t>
            </a:r>
            <a:endParaRPr lang="en-US" altLang="ko-KR" sz="1800" dirty="0"/>
          </a:p>
          <a:p>
            <a:r>
              <a:rPr lang="ko-KR" altLang="en-US" sz="1800" dirty="0" smtClean="0"/>
              <a:t>웹 </a:t>
            </a:r>
            <a:r>
              <a:rPr lang="ko-KR" altLang="en-US" sz="1800" dirty="0"/>
              <a:t>애플리케이션</a:t>
            </a:r>
          </a:p>
          <a:p>
            <a:pPr lvl="1"/>
            <a:r>
              <a:rPr lang="ko-KR" altLang="en-US" sz="1600" dirty="0" smtClean="0"/>
              <a:t>웹을 </a:t>
            </a:r>
            <a:r>
              <a:rPr lang="ko-KR" altLang="en-US" sz="1600" dirty="0"/>
              <a:t>기반으로 실행되는 프로그램을 </a:t>
            </a:r>
            <a:r>
              <a:rPr lang="ko-KR" altLang="en-US" sz="1600" dirty="0" smtClean="0"/>
              <a:t>의미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웹 </a:t>
            </a:r>
            <a:r>
              <a:rPr lang="ko-KR" altLang="en-US" sz="1600" dirty="0"/>
              <a:t>프로그래밍을 통해 구현</a:t>
            </a:r>
          </a:p>
          <a:p>
            <a:endParaRPr lang="ko-KR" altLang="en-US" sz="1800" dirty="0"/>
          </a:p>
        </p:txBody>
      </p:sp>
      <p:sp>
        <p:nvSpPr>
          <p:cNvPr id="4" name="직사각형 3"/>
          <p:cNvSpPr/>
          <p:nvPr/>
        </p:nvSpPr>
        <p:spPr>
          <a:xfrm>
            <a:off x="2654659" y="5970766"/>
            <a:ext cx="381386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00AEEF"/>
                </a:solidFill>
              </a:rPr>
              <a:t>▲</a:t>
            </a:r>
            <a:r>
              <a:rPr lang="ko-KR" altLang="en-US" sz="1600" dirty="0" smtClean="0"/>
              <a:t> 웹 애플리케이션의 구조 및 처리 순서</a:t>
            </a:r>
            <a:endParaRPr lang="ko-KR" altLang="en-US" sz="1600" dirty="0"/>
          </a:p>
        </p:txBody>
      </p:sp>
      <p:grpSp>
        <p:nvGrpSpPr>
          <p:cNvPr id="5" name="그룹 4"/>
          <p:cNvGrpSpPr/>
          <p:nvPr/>
        </p:nvGrpSpPr>
        <p:grpSpPr>
          <a:xfrm>
            <a:off x="1033198" y="3269030"/>
            <a:ext cx="7056785" cy="2656380"/>
            <a:chOff x="602035" y="2997324"/>
            <a:chExt cx="7920000" cy="2981319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6519"/>
            <a:stretch/>
          </p:blipFill>
          <p:spPr bwMode="auto">
            <a:xfrm>
              <a:off x="602035" y="2997324"/>
              <a:ext cx="7920000" cy="2981319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  <p:pic>
          <p:nvPicPr>
            <p:cNvPr id="7" name="Picture 2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67012" y="4472863"/>
              <a:ext cx="2088000" cy="1476000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4199484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6522" y="3744975"/>
            <a:ext cx="5832648" cy="2348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웹프로그래밍</a:t>
            </a:r>
            <a:r>
              <a:rPr lang="ko-KR" altLang="en-US" dirty="0"/>
              <a:t>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CGI(Common Gateway Interface)</a:t>
            </a:r>
          </a:p>
          <a:p>
            <a:pPr lvl="1"/>
            <a:r>
              <a:rPr lang="ko-KR" altLang="en-US" sz="1700" dirty="0" smtClean="0"/>
              <a:t>웹 </a:t>
            </a:r>
            <a:r>
              <a:rPr lang="ko-KR" altLang="en-US" sz="1700" dirty="0"/>
              <a:t>서버와 동적 </a:t>
            </a:r>
            <a:r>
              <a:rPr lang="ko-KR" altLang="en-US" sz="1700" dirty="0" err="1"/>
              <a:t>콘텐츠</a:t>
            </a:r>
            <a:r>
              <a:rPr lang="ko-KR" altLang="en-US" sz="1700" dirty="0"/>
              <a:t> 생성을 맡은 프로그램 사이에서 정보를 주고받는 </a:t>
            </a:r>
            <a:r>
              <a:rPr lang="ko-KR" altLang="en-US" sz="1700" dirty="0" smtClean="0"/>
              <a:t>인터페이스</a:t>
            </a:r>
            <a:endParaRPr lang="en-US" altLang="ko-KR" sz="1700" dirty="0" smtClean="0"/>
          </a:p>
          <a:p>
            <a:pPr lvl="1"/>
            <a:r>
              <a:rPr lang="ko-KR" altLang="en-US" sz="1700" dirty="0"/>
              <a:t>서버 쪽에서 동적인 프로그래밍으로 실행되는 스크립트의 시초</a:t>
            </a:r>
          </a:p>
          <a:p>
            <a:pPr lvl="1"/>
            <a:r>
              <a:rPr lang="ko-KR" altLang="en-US" sz="1700" dirty="0" smtClean="0"/>
              <a:t>미리 </a:t>
            </a:r>
            <a:r>
              <a:rPr lang="ko-KR" altLang="en-US" sz="1700" dirty="0" err="1"/>
              <a:t>컴파일된</a:t>
            </a:r>
            <a:r>
              <a:rPr lang="ko-KR" altLang="en-US" sz="1700" dirty="0"/>
              <a:t> 실행 프로그램을 사용자가 요청하면</a:t>
            </a:r>
            <a:r>
              <a:rPr lang="en-US" altLang="ko-KR" sz="1700" dirty="0"/>
              <a:t>, </a:t>
            </a:r>
            <a:r>
              <a:rPr lang="ko-KR" altLang="en-US" sz="1700" dirty="0"/>
              <a:t>실행</a:t>
            </a:r>
          </a:p>
          <a:p>
            <a:pPr lvl="1"/>
            <a:r>
              <a:rPr lang="ko-KR" altLang="en-US" sz="1700" dirty="0" smtClean="0"/>
              <a:t>클라이언트의 </a:t>
            </a:r>
            <a:r>
              <a:rPr lang="ko-KR" altLang="en-US" sz="1700" dirty="0"/>
              <a:t>요청만큼 서버에 프로세스가 생성되어 </a:t>
            </a:r>
            <a:r>
              <a:rPr lang="ko-KR" altLang="en-US" sz="1700" dirty="0" smtClean="0"/>
              <a:t>처리되기 때문에 클라이언트가 늘어나면</a:t>
            </a:r>
            <a:r>
              <a:rPr lang="en-US" altLang="ko-KR" sz="1700" dirty="0" smtClean="0"/>
              <a:t> </a:t>
            </a:r>
            <a:r>
              <a:rPr lang="ko-KR" altLang="en-US" sz="1700" dirty="0" smtClean="0"/>
              <a:t>서버의 </a:t>
            </a:r>
            <a:r>
              <a:rPr lang="ko-KR" altLang="en-US" sz="1700" dirty="0"/>
              <a:t>자원을 과도하게 사용하는 문제점 때문에 </a:t>
            </a:r>
            <a:r>
              <a:rPr lang="en-US" altLang="ko-KR" sz="1700" dirty="0"/>
              <a:t>UNIX </a:t>
            </a:r>
            <a:r>
              <a:rPr lang="ko-KR" altLang="en-US" sz="1700" dirty="0"/>
              <a:t>플랫폼 이외에는 거의 사용되지 않음</a:t>
            </a:r>
            <a:endParaRPr lang="en-US" altLang="ko-KR" sz="1700" dirty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347864" y="6000699"/>
            <a:ext cx="19383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00AEEF"/>
                </a:solidFill>
              </a:rPr>
              <a:t>▲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CGI </a:t>
            </a:r>
            <a:r>
              <a:rPr lang="ko-KR" altLang="en-US" sz="1600" dirty="0" smtClean="0"/>
              <a:t>방식의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구조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17758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4448" y="3140968"/>
            <a:ext cx="7920000" cy="1311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웹프로그래밍</a:t>
            </a:r>
            <a:r>
              <a:rPr lang="ko-KR" altLang="en-US" dirty="0"/>
              <a:t>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dirty="0"/>
              <a:t>웹 애플리케이션 서버</a:t>
            </a:r>
            <a:r>
              <a:rPr lang="en-US" altLang="ko-KR" dirty="0"/>
              <a:t>(Web Application Server) </a:t>
            </a:r>
            <a:r>
              <a:rPr lang="ko-KR" altLang="en-US" dirty="0"/>
              <a:t>방식 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여러 </a:t>
            </a:r>
            <a:r>
              <a:rPr lang="ko-KR" altLang="en-US" dirty="0"/>
              <a:t>명의 사용자가 동일한 페이지를 요청하여 같은 애플리케이션 프로그램을 처리할 때 </a:t>
            </a:r>
            <a:r>
              <a:rPr lang="en-US" altLang="ko-KR" dirty="0"/>
              <a:t>1 </a:t>
            </a:r>
            <a:r>
              <a:rPr lang="ko-KR" altLang="en-US" dirty="0"/>
              <a:t>개의 프로세스만을 할당하고</a:t>
            </a:r>
            <a:r>
              <a:rPr lang="en-US" altLang="ko-KR" dirty="0"/>
              <a:t>, </a:t>
            </a:r>
            <a:r>
              <a:rPr lang="ko-KR" altLang="en-US" dirty="0"/>
              <a:t>사용자의 요청을 </a:t>
            </a:r>
            <a:r>
              <a:rPr lang="ko-KR" altLang="en-US" dirty="0" err="1"/>
              <a:t>쓰레드</a:t>
            </a:r>
            <a:r>
              <a:rPr lang="en-US" altLang="ko-KR" dirty="0"/>
              <a:t>(Thread) </a:t>
            </a:r>
            <a:r>
              <a:rPr lang="ko-KR" altLang="en-US" dirty="0"/>
              <a:t>방식으로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스크립트 </a:t>
            </a:r>
            <a:r>
              <a:rPr lang="ko-KR" altLang="en-US" dirty="0"/>
              <a:t>코드 방식 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사용자의 </a:t>
            </a:r>
            <a:r>
              <a:rPr lang="ko-KR" altLang="en-US" dirty="0"/>
              <a:t>요청이 있을 때</a:t>
            </a:r>
            <a:r>
              <a:rPr lang="en-US" altLang="ko-KR" dirty="0"/>
              <a:t>, </a:t>
            </a:r>
            <a:r>
              <a:rPr lang="ko-KR" altLang="en-US" dirty="0"/>
              <a:t>스크립트 코드를 번역해서 번역된 코드를 실행</a:t>
            </a:r>
          </a:p>
          <a:p>
            <a:pPr lvl="1">
              <a:lnSpc>
                <a:spcPct val="150000"/>
              </a:lnSpc>
            </a:pPr>
            <a:r>
              <a:rPr lang="en-US" altLang="ko-KR" dirty="0" smtClean="0"/>
              <a:t>ASP</a:t>
            </a:r>
            <a:r>
              <a:rPr lang="en-US" altLang="ko-KR" dirty="0"/>
              <a:t>, </a:t>
            </a:r>
            <a:r>
              <a:rPr lang="en-US" altLang="ko-KR" dirty="0" err="1"/>
              <a:t>JSP</a:t>
            </a:r>
            <a:r>
              <a:rPr lang="ko-KR" altLang="en-US" dirty="0"/>
              <a:t>등의 웹 애플리케이션 서버 방식에서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65983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웹프로그래밍</a:t>
            </a:r>
            <a:r>
              <a:rPr lang="ko-KR" altLang="en-US" dirty="0"/>
              <a:t>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ASP(Active Server Page)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 smtClean="0"/>
              <a:t>비주얼</a:t>
            </a:r>
            <a:r>
              <a:rPr lang="ko-KR" altLang="en-US" dirty="0" smtClean="0"/>
              <a:t> </a:t>
            </a:r>
            <a:r>
              <a:rPr lang="ko-KR" altLang="en-US" dirty="0"/>
              <a:t>베이직</a:t>
            </a:r>
            <a:r>
              <a:rPr lang="en-US" altLang="ko-KR" dirty="0"/>
              <a:t>(Visual Basic) </a:t>
            </a:r>
            <a:r>
              <a:rPr lang="ko-KR" altLang="en-US" dirty="0"/>
              <a:t>언어를 기반으로 사용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스크립트 방식으로 동적인 웹 페이지를 작성할 수 있도록 지원하는 기술</a:t>
            </a:r>
            <a:r>
              <a:rPr lang="en-US" altLang="ko-KR" dirty="0"/>
              <a:t>, </a:t>
            </a:r>
            <a:r>
              <a:rPr lang="ko-KR" altLang="en-US" dirty="0"/>
              <a:t>서버에서 실행하는 스크립트 언어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/>
              <a:t>특정 </a:t>
            </a:r>
            <a:r>
              <a:rPr lang="ko-KR" altLang="en-US" dirty="0"/>
              <a:t>플랫폼인 </a:t>
            </a:r>
            <a:r>
              <a:rPr lang="ko-KR" altLang="en-US" dirty="0" err="1"/>
              <a:t>윈도우즈</a:t>
            </a:r>
            <a:r>
              <a:rPr lang="ko-KR" altLang="en-US" dirty="0"/>
              <a:t> 플랫폼에서 웹 서버로 </a:t>
            </a:r>
            <a:r>
              <a:rPr lang="en-US" altLang="ko-KR" dirty="0"/>
              <a:t>IIS(Internet Information Server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에서만 </a:t>
            </a:r>
            <a:r>
              <a:rPr lang="ko-KR" altLang="en-US" dirty="0" err="1" smtClean="0"/>
              <a:t>사용가능한</a:t>
            </a:r>
            <a:r>
              <a:rPr lang="ko-KR" altLang="en-US" dirty="0" smtClean="0"/>
              <a:t> 단점이 있음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PHP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C </a:t>
            </a:r>
            <a:r>
              <a:rPr lang="ko-KR" altLang="en-US" dirty="0"/>
              <a:t>언어를 기반으로 만들어진 서버에서 실행되는 스크립트 언어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장점 </a:t>
            </a:r>
            <a:r>
              <a:rPr lang="en-US" altLang="ko-KR" dirty="0"/>
              <a:t>: PHP</a:t>
            </a:r>
            <a:r>
              <a:rPr lang="ko-KR" altLang="en-US" dirty="0"/>
              <a:t>는 배우기 쉽고</a:t>
            </a:r>
            <a:r>
              <a:rPr lang="en-US" altLang="ko-KR" dirty="0"/>
              <a:t>, </a:t>
            </a:r>
            <a:r>
              <a:rPr lang="ko-KR" altLang="en-US" dirty="0"/>
              <a:t>개발 속도가 빠름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단점</a:t>
            </a:r>
            <a:r>
              <a:rPr lang="en-US" altLang="ko-KR" dirty="0"/>
              <a:t>: </a:t>
            </a:r>
            <a:r>
              <a:rPr lang="ko-KR" altLang="en-US" dirty="0"/>
              <a:t>컴포넌트를 사용할 수 없음</a:t>
            </a:r>
            <a:r>
              <a:rPr lang="en-US" altLang="ko-KR" dirty="0"/>
              <a:t>, </a:t>
            </a:r>
            <a:r>
              <a:rPr lang="ko-KR" altLang="en-US" dirty="0"/>
              <a:t>보안에 </a:t>
            </a:r>
            <a:r>
              <a:rPr lang="ko-KR" altLang="en-US" dirty="0" smtClean="0"/>
              <a:t>취약함</a:t>
            </a:r>
            <a:r>
              <a:rPr lang="en-US" altLang="ko-KR" dirty="0" smtClean="0"/>
              <a:t>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2121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1993" y="3496715"/>
            <a:ext cx="7200800" cy="295662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웹프로그래밍</a:t>
            </a:r>
            <a:r>
              <a:rPr lang="ko-KR" altLang="en-US" dirty="0"/>
              <a:t>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Servlet(Server + Applet)</a:t>
            </a:r>
            <a:r>
              <a:rPr lang="ko-KR" altLang="en-US" dirty="0"/>
              <a:t>과 </a:t>
            </a:r>
            <a:r>
              <a:rPr lang="en-US" altLang="ko-KR" dirty="0" err="1"/>
              <a:t>JSP</a:t>
            </a:r>
            <a:r>
              <a:rPr lang="en-US" altLang="ko-KR" dirty="0"/>
              <a:t>(Java Server Pages)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sz="1600" dirty="0" smtClean="0"/>
              <a:t>자바 </a:t>
            </a:r>
            <a:r>
              <a:rPr lang="ko-KR" altLang="en-US" sz="1600" dirty="0"/>
              <a:t>언어 기반으로 </a:t>
            </a:r>
            <a:r>
              <a:rPr lang="ko-KR" altLang="en-US" sz="1600" dirty="0" err="1"/>
              <a:t>멀티쓰레딩</a:t>
            </a:r>
            <a:r>
              <a:rPr lang="en-US" altLang="ko-KR" sz="1600" dirty="0"/>
              <a:t>(Multi Thread)</a:t>
            </a:r>
            <a:r>
              <a:rPr lang="ko-KR" altLang="en-US" sz="1600" dirty="0"/>
              <a:t>에 의해 사용자 요구를 처리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ko-KR" altLang="en-US" sz="1600" dirty="0" smtClean="0"/>
              <a:t>자바의 객체지향과 </a:t>
            </a:r>
            <a:r>
              <a:rPr lang="ko-KR" altLang="en-US" sz="1600" dirty="0"/>
              <a:t>플랫폼에 </a:t>
            </a:r>
            <a:r>
              <a:rPr lang="ko-KR" altLang="en-US" sz="1600" dirty="0" smtClean="0"/>
              <a:t>독립적인 특징을 그대로 가짐</a:t>
            </a:r>
            <a:endParaRPr lang="ko-KR" altLang="en-US" sz="1600" dirty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ko-KR" sz="1600" b="1" dirty="0" smtClean="0"/>
              <a:t>Servlet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(</a:t>
            </a:r>
            <a:r>
              <a:rPr lang="en-US" altLang="ko-KR" sz="1600" dirty="0" smtClean="0"/>
              <a:t>Server </a:t>
            </a:r>
            <a:r>
              <a:rPr lang="en-US" altLang="ko-KR" sz="1600" dirty="0"/>
              <a:t>+ Applet</a:t>
            </a:r>
            <a:r>
              <a:rPr lang="ko-KR" altLang="en-US" sz="1600" dirty="0"/>
              <a:t>의 </a:t>
            </a:r>
            <a:r>
              <a:rPr lang="ko-KR" altLang="en-US" sz="1600" dirty="0" smtClean="0"/>
              <a:t>합성어</a:t>
            </a:r>
            <a:r>
              <a:rPr lang="en-US" altLang="ko-KR" sz="1600" dirty="0" smtClean="0"/>
              <a:t>) :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서버 상에서 실행되는 </a:t>
            </a:r>
            <a:r>
              <a:rPr lang="en-US" altLang="ko-KR" sz="1600" dirty="0"/>
              <a:t>Applet</a:t>
            </a:r>
            <a:r>
              <a:rPr lang="ko-KR" altLang="en-US" sz="1600" dirty="0"/>
              <a:t>이란 의미로 자바를 이용하여 </a:t>
            </a:r>
            <a:r>
              <a:rPr lang="ko-KR" altLang="en-US" sz="1600" dirty="0" err="1"/>
              <a:t>웹상에서</a:t>
            </a:r>
            <a:r>
              <a:rPr lang="ko-KR" altLang="en-US" sz="1600" dirty="0"/>
              <a:t> 실행되는 프로그램을 작성하는 </a:t>
            </a:r>
            <a:r>
              <a:rPr lang="ko-KR" altLang="en-US" sz="1600" dirty="0" smtClean="0"/>
              <a:t>기술</a:t>
            </a:r>
            <a:endParaRPr lang="en-US" altLang="ko-KR" sz="1600" dirty="0" smtClean="0"/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altLang="ko-KR" sz="1600" b="1" dirty="0" err="1" smtClean="0"/>
              <a:t>JSP</a:t>
            </a:r>
            <a:r>
              <a:rPr lang="en-US" altLang="ko-KR" sz="1600" dirty="0" smtClean="0"/>
              <a:t>(Java </a:t>
            </a:r>
            <a:r>
              <a:rPr lang="en-US" altLang="ko-KR" sz="1600" dirty="0"/>
              <a:t>Server </a:t>
            </a:r>
            <a:r>
              <a:rPr lang="en-US" altLang="ko-KR" sz="1600" dirty="0" smtClean="0"/>
              <a:t>Page) : </a:t>
            </a:r>
            <a:r>
              <a:rPr lang="ko-KR" altLang="en-US" sz="1600" dirty="0" smtClean="0"/>
              <a:t>자바로 </a:t>
            </a:r>
            <a:r>
              <a:rPr lang="ko-KR" altLang="en-US" sz="1600" dirty="0"/>
              <a:t>서버 페이지를 작성하기 위한 </a:t>
            </a:r>
            <a:r>
              <a:rPr lang="ko-KR" altLang="en-US" sz="1600" dirty="0" smtClean="0"/>
              <a:t>스크립트 언어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368921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JSP</a:t>
            </a:r>
            <a:r>
              <a:rPr lang="ko-KR" altLang="en-US" dirty="0" smtClean="0"/>
              <a:t>의 개요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컨테이너</a:t>
            </a:r>
            <a:r>
              <a:rPr lang="en-US" altLang="ko-KR" dirty="0"/>
              <a:t>(Container) </a:t>
            </a:r>
          </a:p>
          <a:p>
            <a:pPr lvl="1"/>
            <a:r>
              <a:rPr lang="ko-KR" altLang="en-US" dirty="0" smtClean="0"/>
              <a:t>컴포넌트들이 </a:t>
            </a:r>
            <a:r>
              <a:rPr lang="ko-KR" altLang="en-US" dirty="0"/>
              <a:t>제공하는 각종서비스를 관리하는 런타임</a:t>
            </a:r>
            <a:r>
              <a:rPr lang="en-US" altLang="ko-KR" dirty="0"/>
              <a:t>(runtime) </a:t>
            </a:r>
            <a:r>
              <a:rPr lang="ko-KR" altLang="en-US" dirty="0"/>
              <a:t>환경 제공</a:t>
            </a:r>
          </a:p>
          <a:p>
            <a:pPr lvl="1"/>
            <a:r>
              <a:rPr lang="ko-KR" altLang="en-US" dirty="0" smtClean="0"/>
              <a:t>웹 </a:t>
            </a:r>
            <a:r>
              <a:rPr lang="ko-KR" altLang="en-US" dirty="0"/>
              <a:t>컨테이너</a:t>
            </a:r>
            <a:r>
              <a:rPr lang="en-US" altLang="ko-KR" dirty="0"/>
              <a:t>(Web Container)</a:t>
            </a:r>
            <a:r>
              <a:rPr lang="ko-KR" altLang="en-US" dirty="0"/>
              <a:t>는 </a:t>
            </a:r>
            <a:r>
              <a:rPr lang="ko-KR" altLang="en-US" dirty="0" err="1"/>
              <a:t>서블릿과</a:t>
            </a:r>
            <a:r>
              <a:rPr lang="ko-KR" altLang="en-US" dirty="0"/>
              <a:t> </a:t>
            </a:r>
            <a:r>
              <a:rPr lang="en-US" altLang="ko-KR" dirty="0" err="1"/>
              <a:t>JSP</a:t>
            </a:r>
            <a:r>
              <a:rPr lang="ko-KR" altLang="en-US" dirty="0"/>
              <a:t>에 대한 실행 환경을 제공하고</a:t>
            </a:r>
            <a:r>
              <a:rPr lang="en-US" altLang="ko-KR" dirty="0"/>
              <a:t>, </a:t>
            </a:r>
            <a:r>
              <a:rPr lang="en-US" altLang="ko-KR" dirty="0" err="1"/>
              <a:t>EJB</a:t>
            </a:r>
            <a:r>
              <a:rPr lang="en-US" altLang="ko-KR" dirty="0"/>
              <a:t> </a:t>
            </a:r>
            <a:r>
              <a:rPr lang="ko-KR" altLang="en-US" dirty="0"/>
              <a:t>컨테이너</a:t>
            </a:r>
            <a:r>
              <a:rPr lang="en-US" altLang="ko-KR" dirty="0"/>
              <a:t>(</a:t>
            </a:r>
            <a:r>
              <a:rPr lang="en-US" altLang="ko-KR" dirty="0" err="1"/>
              <a:t>EJB</a:t>
            </a:r>
            <a:r>
              <a:rPr lang="en-US" altLang="ko-KR" dirty="0"/>
              <a:t> Container)</a:t>
            </a:r>
            <a:r>
              <a:rPr lang="ko-KR" altLang="en-US" dirty="0"/>
              <a:t>는 </a:t>
            </a:r>
            <a:r>
              <a:rPr lang="en-US" altLang="ko-KR" dirty="0"/>
              <a:t>Enterprise JavaBean</a:t>
            </a:r>
            <a:r>
              <a:rPr lang="ko-KR" altLang="en-US" dirty="0"/>
              <a:t>에 대한 실행환경 제공</a:t>
            </a:r>
          </a:p>
          <a:p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37259" y="2710192"/>
            <a:ext cx="4680000" cy="3271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직사각형 4"/>
          <p:cNvSpPr/>
          <p:nvPr/>
        </p:nvSpPr>
        <p:spPr>
          <a:xfrm>
            <a:off x="3282549" y="5981218"/>
            <a:ext cx="25635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dirty="0" smtClean="0">
                <a:solidFill>
                  <a:srgbClr val="00AEEF"/>
                </a:solidFill>
              </a:rPr>
              <a:t>▲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J2EE</a:t>
            </a:r>
            <a:r>
              <a:rPr lang="ko-KR" altLang="en-US" sz="1600" dirty="0" smtClean="0"/>
              <a:t>를 구성하는 기술들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96819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3836" y="1987642"/>
            <a:ext cx="3962795" cy="32034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ko-KR" altLang="en-US" dirty="0"/>
              <a:t>의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컨테이너</a:t>
            </a:r>
            <a:endParaRPr lang="en-US" altLang="ko-KR" dirty="0"/>
          </a:p>
          <a:p>
            <a:pPr lvl="1"/>
            <a:r>
              <a:rPr lang="en-US" altLang="ko-KR" dirty="0" err="1">
                <a:latin typeface="+mn-ea"/>
              </a:rPr>
              <a:t>JSP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>
                <a:latin typeface="+mn-ea"/>
              </a:rPr>
              <a:t>프로그램은 하나의 </a:t>
            </a:r>
            <a:r>
              <a:rPr lang="ko-KR" altLang="en-US" dirty="0" err="1">
                <a:latin typeface="+mn-ea"/>
              </a:rPr>
              <a:t>서블릿</a:t>
            </a:r>
            <a:r>
              <a:rPr lang="ko-KR" altLang="en-US" dirty="0">
                <a:latin typeface="+mn-ea"/>
              </a:rPr>
              <a:t> 프로그램으로 변환</a:t>
            </a:r>
            <a:r>
              <a:rPr lang="en-US" altLang="ko-KR" dirty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lvl="1"/>
            <a:r>
              <a:rPr lang="ko-KR" altLang="en-US" sz="1600" dirty="0"/>
              <a:t>웹 컨테이너가 만든 </a:t>
            </a:r>
            <a:r>
              <a:rPr lang="ko-KR" altLang="en-US" sz="1600" dirty="0" err="1"/>
              <a:t>서블릿은</a:t>
            </a:r>
            <a:r>
              <a:rPr lang="ko-KR" altLang="en-US" sz="1600" dirty="0"/>
              <a:t> </a:t>
            </a:r>
            <a:r>
              <a:rPr lang="en-US" altLang="ko-KR" sz="1600" dirty="0"/>
              <a:t>eclipse </a:t>
            </a:r>
            <a:r>
              <a:rPr lang="ko-KR" altLang="en-US" sz="1600" dirty="0"/>
              <a:t>개발환경에서는 다음 경로에서 찾을 수 있다</a:t>
            </a:r>
            <a:r>
              <a:rPr lang="en-US" altLang="ko-KR" sz="1600" dirty="0"/>
              <a:t>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43608" y="5574514"/>
            <a:ext cx="7560840" cy="646331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eclipse\workspace</a:t>
            </a:r>
            <a:r>
              <a:rPr lang="en-US" altLang="ko-KR" dirty="0"/>
              <a:t>\.metadata\.</a:t>
            </a:r>
            <a:r>
              <a:rPr lang="en-US" altLang="ko-KR" dirty="0" smtClean="0"/>
              <a:t>plugins\</a:t>
            </a:r>
            <a:r>
              <a:rPr lang="en-US" altLang="ko-KR" dirty="0" err="1" smtClean="0"/>
              <a:t>org.eclipse.wst.server.core</a:t>
            </a:r>
            <a:r>
              <a:rPr lang="en-US" altLang="ko-KR" dirty="0" smtClean="0"/>
              <a:t>\tmp0\work\Catalina\localhost\</a:t>
            </a:r>
            <a:r>
              <a:rPr lang="en-US" altLang="ko-KR" dirty="0" err="1" smtClean="0"/>
              <a:t>jsp</a:t>
            </a:r>
            <a:r>
              <a:rPr lang="en-US" altLang="ko-KR" dirty="0" smtClean="0"/>
              <a:t>-study\org\apache\</a:t>
            </a:r>
            <a:r>
              <a:rPr lang="en-US" altLang="ko-KR" dirty="0" err="1" smtClean="0"/>
              <a:t>jsp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153085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JSP</a:t>
            </a:r>
            <a:r>
              <a:rPr lang="en-US" altLang="ko-KR" dirty="0"/>
              <a:t> </a:t>
            </a:r>
            <a:r>
              <a:rPr lang="ko-KR" altLang="en-US" dirty="0" smtClean="0"/>
              <a:t>형태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/>
              <a:t>페이지의 구조 </a:t>
            </a:r>
          </a:p>
          <a:p>
            <a:pPr lvl="1"/>
            <a:r>
              <a:rPr lang="ko-KR" altLang="en-US" dirty="0" err="1"/>
              <a:t>정적페이지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 err="1"/>
              <a:t>동적페이지</a:t>
            </a:r>
            <a:r>
              <a:rPr lang="ko-KR" altLang="en-US" dirty="0"/>
              <a:t> </a:t>
            </a:r>
            <a:r>
              <a:rPr lang="en-US" altLang="ko-KR" dirty="0"/>
              <a:t>= </a:t>
            </a:r>
            <a:r>
              <a:rPr lang="en-US" altLang="ko-KR" dirty="0" err="1"/>
              <a:t>JSP</a:t>
            </a:r>
            <a:endParaRPr lang="en-US" altLang="ko-KR" dirty="0"/>
          </a:p>
          <a:p>
            <a:pPr lvl="1"/>
            <a:r>
              <a:rPr lang="ko-KR" altLang="en-US" dirty="0" err="1"/>
              <a:t>정적페이지</a:t>
            </a:r>
            <a:r>
              <a:rPr lang="ko-KR" altLang="en-US" dirty="0"/>
              <a:t> 구현 </a:t>
            </a:r>
            <a:r>
              <a:rPr lang="en-US" altLang="ko-KR" dirty="0"/>
              <a:t>: HTML</a:t>
            </a:r>
            <a:r>
              <a:rPr lang="ko-KR" altLang="en-US" dirty="0"/>
              <a:t>태그</a:t>
            </a:r>
          </a:p>
          <a:p>
            <a:pPr lvl="1"/>
            <a:r>
              <a:rPr lang="ko-KR" altLang="en-US" dirty="0" err="1"/>
              <a:t>동적페이지</a:t>
            </a:r>
            <a:r>
              <a:rPr lang="ko-KR" altLang="en-US" dirty="0"/>
              <a:t> 구현 </a:t>
            </a:r>
            <a:r>
              <a:rPr lang="en-US" altLang="ko-KR" dirty="0"/>
              <a:t>: &lt;%@ %&gt;, &lt;% %&gt;, &lt;%= %&gt; </a:t>
            </a:r>
            <a:r>
              <a:rPr lang="ko-KR" altLang="en-US" dirty="0"/>
              <a:t>등의 스크립트 사용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528" y="3000880"/>
            <a:ext cx="8712968" cy="302400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BF5F3F"/>
                </a:solidFill>
                <a:latin typeface="Consolas"/>
                <a:cs typeface="Times New Roman"/>
              </a:rPr>
              <a:t>&lt;%@</a:t>
            </a:r>
            <a:r>
              <a:rPr lang="en-US" altLang="ko-KR" sz="1400" kern="0" dirty="0">
                <a:latin typeface="Consolas"/>
                <a:cs typeface="Times New Roman"/>
              </a:rPr>
              <a:t> </a:t>
            </a:r>
            <a:r>
              <a:rPr lang="en-US" altLang="ko-KR" sz="1400" kern="0" dirty="0">
                <a:solidFill>
                  <a:srgbClr val="3F7F7F"/>
                </a:solidFill>
                <a:latin typeface="Consolas"/>
                <a:cs typeface="Times New Roman"/>
              </a:rPr>
              <a:t>page</a:t>
            </a:r>
            <a:r>
              <a:rPr lang="en-US" altLang="ko-KR" sz="1400" kern="0" dirty="0">
                <a:latin typeface="Consolas"/>
                <a:cs typeface="Times New Roman"/>
              </a:rPr>
              <a:t> </a:t>
            </a:r>
            <a:r>
              <a:rPr lang="en-US" altLang="ko-KR" sz="1400" kern="0" dirty="0">
                <a:solidFill>
                  <a:srgbClr val="7F007F"/>
                </a:solidFill>
                <a:latin typeface="Consolas"/>
                <a:cs typeface="Times New Roman"/>
              </a:rPr>
              <a:t>language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400" i="1" kern="0" dirty="0">
                <a:solidFill>
                  <a:srgbClr val="2A00FF"/>
                </a:solidFill>
                <a:latin typeface="Consolas"/>
                <a:cs typeface="Times New Roman"/>
              </a:rPr>
              <a:t>"java"</a:t>
            </a:r>
            <a:r>
              <a:rPr lang="en-US" altLang="ko-KR" sz="1400" kern="0" dirty="0">
                <a:latin typeface="Consolas"/>
                <a:cs typeface="Times New Roman"/>
              </a:rPr>
              <a:t> </a:t>
            </a:r>
            <a:r>
              <a:rPr lang="en-US" altLang="ko-KR" sz="1400" kern="0" dirty="0" err="1">
                <a:solidFill>
                  <a:srgbClr val="7F007F"/>
                </a:solidFill>
                <a:latin typeface="Consolas"/>
                <a:cs typeface="Times New Roman"/>
              </a:rPr>
              <a:t>contentType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400" i="1" kern="0" dirty="0">
                <a:solidFill>
                  <a:srgbClr val="2A00FF"/>
                </a:solidFill>
                <a:latin typeface="Consolas"/>
                <a:cs typeface="Times New Roman"/>
              </a:rPr>
              <a:t>"text/html; charset=UTF-8"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latin typeface="Consolas"/>
                <a:cs typeface="Times New Roman"/>
              </a:rPr>
              <a:t>    </a:t>
            </a:r>
            <a:r>
              <a:rPr lang="en-US" altLang="ko-KR" sz="1400" kern="0" dirty="0" err="1">
                <a:solidFill>
                  <a:srgbClr val="7F007F"/>
                </a:solidFill>
                <a:latin typeface="Consolas"/>
                <a:cs typeface="Times New Roman"/>
              </a:rPr>
              <a:t>pageEncoding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400" i="1" kern="0" dirty="0">
                <a:solidFill>
                  <a:srgbClr val="2A00FF"/>
                </a:solidFill>
                <a:latin typeface="Consolas"/>
                <a:cs typeface="Times New Roman"/>
              </a:rPr>
              <a:t>"UTF-8"</a:t>
            </a:r>
            <a:r>
              <a:rPr lang="en-US" altLang="ko-KR" sz="1400" kern="0" dirty="0">
                <a:solidFill>
                  <a:srgbClr val="BF5F3F"/>
                </a:solidFill>
                <a:latin typeface="Consolas"/>
                <a:cs typeface="Times New Roman"/>
              </a:rPr>
              <a:t>%&gt;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&lt;!</a:t>
            </a:r>
            <a:r>
              <a:rPr lang="en-US" altLang="ko-KR" sz="1400" kern="0" dirty="0" err="1">
                <a:solidFill>
                  <a:srgbClr val="3F7F7F"/>
                </a:solidFill>
                <a:latin typeface="Consolas"/>
                <a:cs typeface="Times New Roman"/>
              </a:rPr>
              <a:t>DOCTYPE</a:t>
            </a:r>
            <a:r>
              <a:rPr lang="en-US" altLang="ko-KR" sz="1400" kern="0" dirty="0">
                <a:latin typeface="Consolas"/>
                <a:cs typeface="Times New Roman"/>
              </a:rPr>
              <a:t> 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html</a:t>
            </a:r>
            <a:r>
              <a:rPr lang="en-US" altLang="ko-KR" sz="1400" kern="0" dirty="0">
                <a:latin typeface="Consolas"/>
                <a:cs typeface="Times New Roman"/>
              </a:rPr>
              <a:t> </a:t>
            </a:r>
            <a:r>
              <a:rPr lang="en-US" altLang="ko-KR" sz="1400" kern="0" dirty="0">
                <a:solidFill>
                  <a:srgbClr val="808080"/>
                </a:solidFill>
                <a:latin typeface="Consolas"/>
                <a:cs typeface="Times New Roman"/>
              </a:rPr>
              <a:t>PUBLIC</a:t>
            </a:r>
            <a:r>
              <a:rPr lang="en-US" altLang="ko-KR" sz="1400" kern="0" dirty="0">
                <a:latin typeface="Consolas"/>
                <a:cs typeface="Times New Roman"/>
              </a:rPr>
              <a:t> 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"-//W3C//DTD HTML 4.01 Transitional//</a:t>
            </a:r>
            <a:r>
              <a:rPr lang="en-US" altLang="ko-KR" sz="1400" kern="0" dirty="0" err="1">
                <a:solidFill>
                  <a:srgbClr val="008080"/>
                </a:solidFill>
                <a:latin typeface="Consolas"/>
                <a:cs typeface="Times New Roman"/>
              </a:rPr>
              <a:t>EN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"</a:t>
            </a:r>
            <a:r>
              <a:rPr lang="en-US" altLang="ko-KR" sz="1400" kern="0" dirty="0">
                <a:latin typeface="Consolas"/>
                <a:cs typeface="Times New Roman"/>
              </a:rPr>
              <a:t> </a:t>
            </a:r>
            <a:r>
              <a:rPr lang="en-US" altLang="ko-KR" sz="1400" kern="0" dirty="0">
                <a:solidFill>
                  <a:srgbClr val="3F7F5F"/>
                </a:solidFill>
                <a:latin typeface="Consolas"/>
                <a:cs typeface="Times New Roman"/>
              </a:rPr>
              <a:t>"http://www.w3.org/</a:t>
            </a:r>
            <a:r>
              <a:rPr lang="en-US" altLang="ko-KR" sz="1400" kern="0" dirty="0" err="1">
                <a:solidFill>
                  <a:srgbClr val="3F7F5F"/>
                </a:solidFill>
                <a:latin typeface="Consolas"/>
                <a:cs typeface="Times New Roman"/>
              </a:rPr>
              <a:t>TR</a:t>
            </a:r>
            <a:r>
              <a:rPr lang="en-US" altLang="ko-KR" sz="1400" kern="0" dirty="0">
                <a:solidFill>
                  <a:srgbClr val="3F7F5F"/>
                </a:solidFill>
                <a:latin typeface="Consolas"/>
                <a:cs typeface="Times New Roman"/>
              </a:rPr>
              <a:t>/html4/</a:t>
            </a:r>
            <a:r>
              <a:rPr lang="en-US" altLang="ko-KR" sz="1400" kern="0" dirty="0" err="1">
                <a:solidFill>
                  <a:srgbClr val="3F7F5F"/>
                </a:solidFill>
                <a:latin typeface="Consolas"/>
                <a:cs typeface="Times New Roman"/>
              </a:rPr>
              <a:t>loose.dtd</a:t>
            </a:r>
            <a:r>
              <a:rPr lang="en-US" altLang="ko-KR" sz="1400" kern="0" dirty="0">
                <a:solidFill>
                  <a:srgbClr val="3F7F5F"/>
                </a:solidFill>
                <a:latin typeface="Consolas"/>
                <a:cs typeface="Times New Roman"/>
              </a:rPr>
              <a:t>"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400" kern="0" dirty="0">
                <a:solidFill>
                  <a:srgbClr val="3F7F7F"/>
                </a:solidFill>
                <a:latin typeface="Consolas"/>
                <a:cs typeface="Times New Roman"/>
              </a:rPr>
              <a:t>html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400" kern="0" dirty="0">
                <a:solidFill>
                  <a:srgbClr val="3F7F7F"/>
                </a:solidFill>
                <a:latin typeface="Consolas"/>
                <a:cs typeface="Times New Roman"/>
              </a:rPr>
              <a:t>head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400" kern="0" dirty="0">
                <a:solidFill>
                  <a:srgbClr val="3F7F7F"/>
                </a:solidFill>
                <a:latin typeface="Consolas"/>
                <a:cs typeface="Times New Roman"/>
              </a:rPr>
              <a:t>meta</a:t>
            </a:r>
            <a:r>
              <a:rPr lang="en-US" altLang="ko-KR" sz="1400" kern="0" dirty="0">
                <a:latin typeface="Consolas"/>
                <a:cs typeface="Times New Roman"/>
              </a:rPr>
              <a:t> </a:t>
            </a:r>
            <a:r>
              <a:rPr lang="en-US" altLang="ko-KR" sz="1400" u="sng" kern="0" dirty="0">
                <a:solidFill>
                  <a:srgbClr val="7F007F"/>
                </a:solidFill>
                <a:latin typeface="Consolas"/>
                <a:cs typeface="Times New Roman"/>
              </a:rPr>
              <a:t>charset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=</a:t>
            </a:r>
            <a:r>
              <a:rPr lang="en-US" altLang="ko-KR" sz="1400" i="1" kern="0" dirty="0">
                <a:solidFill>
                  <a:srgbClr val="2A00FF"/>
                </a:solidFill>
                <a:latin typeface="Consolas"/>
                <a:cs typeface="Times New Roman"/>
              </a:rPr>
              <a:t>"UTF-8"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400" kern="0" dirty="0">
                <a:solidFill>
                  <a:srgbClr val="3F7F7F"/>
                </a:solidFill>
                <a:latin typeface="Consolas"/>
                <a:cs typeface="Times New Roman"/>
              </a:rPr>
              <a:t>title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&gt;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/>
                <a:cs typeface="Times New Roman"/>
              </a:rPr>
              <a:t>JSP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 </a:t>
            </a:r>
            <a:r>
              <a:rPr lang="ko-KR" altLang="ko-KR" sz="1400" kern="0" dirty="0">
                <a:solidFill>
                  <a:srgbClr val="000000"/>
                </a:solidFill>
                <a:latin typeface="Consolas"/>
                <a:cs typeface="Consolas"/>
              </a:rPr>
              <a:t>예제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&lt;/</a:t>
            </a:r>
            <a:r>
              <a:rPr lang="en-US" altLang="ko-KR" sz="1400" kern="0" dirty="0">
                <a:solidFill>
                  <a:srgbClr val="3F7F7F"/>
                </a:solidFill>
                <a:latin typeface="Consolas"/>
                <a:cs typeface="Times New Roman"/>
              </a:rPr>
              <a:t>title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&lt;/</a:t>
            </a:r>
            <a:r>
              <a:rPr lang="en-US" altLang="ko-KR" sz="1400" kern="0" dirty="0">
                <a:solidFill>
                  <a:srgbClr val="3F7F7F"/>
                </a:solidFill>
                <a:latin typeface="Consolas"/>
                <a:cs typeface="Times New Roman"/>
              </a:rPr>
              <a:t>head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400" kern="0" dirty="0">
                <a:solidFill>
                  <a:srgbClr val="3F7F7F"/>
                </a:solidFill>
                <a:latin typeface="Consolas"/>
                <a:cs typeface="Times New Roman"/>
              </a:rPr>
              <a:t>body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BF5F3F"/>
                </a:solidFill>
                <a:latin typeface="Consolas"/>
                <a:cs typeface="Times New Roman"/>
              </a:rPr>
              <a:t>&lt;%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   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	</a:t>
            </a:r>
            <a:r>
              <a:rPr lang="en-US" altLang="ko-KR" sz="1400" b="1" kern="0" dirty="0" err="1">
                <a:solidFill>
                  <a:srgbClr val="7F0055"/>
                </a:solidFill>
                <a:latin typeface="Consolas"/>
                <a:cs typeface="Times New Roman"/>
              </a:rPr>
              <a:t>int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 sum = 0;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	</a:t>
            </a:r>
            <a:r>
              <a:rPr lang="en-US" altLang="ko-KR" sz="1400" b="1" kern="0" dirty="0">
                <a:solidFill>
                  <a:srgbClr val="7F0055"/>
                </a:solidFill>
                <a:latin typeface="Consolas"/>
                <a:cs typeface="Times New Roman"/>
              </a:rPr>
              <a:t>for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 (</a:t>
            </a:r>
            <a:r>
              <a:rPr lang="en-US" altLang="ko-KR" sz="1400" b="1" kern="0" dirty="0" err="1">
                <a:solidFill>
                  <a:srgbClr val="7F0055"/>
                </a:solidFill>
                <a:latin typeface="Consolas"/>
                <a:cs typeface="Times New Roman"/>
              </a:rPr>
              <a:t>int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/>
                <a:cs typeface="Times New Roman"/>
              </a:rPr>
              <a:t>cnt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 = 1;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/>
                <a:cs typeface="Times New Roman"/>
              </a:rPr>
              <a:t>cnt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 &lt;=100; 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/>
                <a:cs typeface="Times New Roman"/>
              </a:rPr>
              <a:t>cnt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++)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		sum+=</a:t>
            </a:r>
            <a:r>
              <a:rPr lang="en-US" altLang="ko-KR" sz="1400" kern="0" dirty="0" err="1">
                <a:solidFill>
                  <a:srgbClr val="000000"/>
                </a:solidFill>
                <a:latin typeface="Consolas"/>
                <a:cs typeface="Times New Roman"/>
              </a:rPr>
              <a:t>cnt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BF5F3F"/>
                </a:solidFill>
                <a:latin typeface="Consolas"/>
                <a:cs typeface="Times New Roman"/>
              </a:rPr>
              <a:t>%&gt;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latin typeface="Consolas"/>
                <a:cs typeface="Times New Roman"/>
              </a:rPr>
              <a:t> 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1</a:t>
            </a:r>
            <a:r>
              <a:rPr lang="ko-KR" altLang="ko-KR" sz="1400" kern="0" dirty="0">
                <a:solidFill>
                  <a:srgbClr val="000000"/>
                </a:solidFill>
                <a:latin typeface="Consolas"/>
                <a:cs typeface="Consolas"/>
              </a:rPr>
              <a:t>부터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 100</a:t>
            </a:r>
            <a:r>
              <a:rPr lang="ko-KR" altLang="ko-KR" sz="1400" kern="0" dirty="0">
                <a:solidFill>
                  <a:srgbClr val="000000"/>
                </a:solidFill>
                <a:latin typeface="Consolas"/>
                <a:cs typeface="Consolas"/>
              </a:rPr>
              <a:t>까지의</a:t>
            </a:r>
            <a:r>
              <a:rPr lang="ko-KR" altLang="ko-KR" sz="1400" kern="0" dirty="0">
                <a:solidFill>
                  <a:srgbClr val="000000"/>
                </a:solidFill>
                <a:latin typeface="맑은 고딕"/>
                <a:ea typeface="Consolas"/>
                <a:cs typeface="Times New Roman"/>
              </a:rPr>
              <a:t> </a:t>
            </a:r>
            <a:r>
              <a:rPr lang="ko-KR" altLang="ko-KR" sz="1400" kern="0" dirty="0">
                <a:solidFill>
                  <a:srgbClr val="000000"/>
                </a:solidFill>
                <a:latin typeface="Consolas"/>
                <a:cs typeface="Consolas"/>
              </a:rPr>
              <a:t>합은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 : </a:t>
            </a:r>
            <a:r>
              <a:rPr lang="en-US" altLang="ko-KR" sz="1400" kern="0" dirty="0">
                <a:solidFill>
                  <a:srgbClr val="BF5F3F"/>
                </a:solidFill>
                <a:latin typeface="Consolas"/>
                <a:cs typeface="Times New Roman"/>
              </a:rPr>
              <a:t>&lt;%=</a:t>
            </a:r>
            <a:r>
              <a:rPr lang="en-US" altLang="ko-KR" sz="1400" kern="0" dirty="0">
                <a:solidFill>
                  <a:srgbClr val="000000"/>
                </a:solidFill>
                <a:latin typeface="Consolas"/>
                <a:cs typeface="Times New Roman"/>
              </a:rPr>
              <a:t> sum </a:t>
            </a:r>
            <a:r>
              <a:rPr lang="en-US" altLang="ko-KR" sz="1400" kern="0" dirty="0">
                <a:solidFill>
                  <a:srgbClr val="BF5F3F"/>
                </a:solidFill>
                <a:latin typeface="Consolas"/>
                <a:cs typeface="Times New Roman"/>
              </a:rPr>
              <a:t>%&gt;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400" kern="0" dirty="0" err="1">
                <a:solidFill>
                  <a:srgbClr val="3F7F7F"/>
                </a:solidFill>
                <a:latin typeface="Consolas"/>
                <a:cs typeface="Times New Roman"/>
              </a:rPr>
              <a:t>br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latinLnBrk="0">
              <a:lnSpc>
                <a:spcPct val="115000"/>
              </a:lnSpc>
            </a:pPr>
            <a:r>
              <a:rPr lang="en-US" altLang="ko-KR" sz="1400" kern="0" dirty="0" smtClean="0">
                <a:solidFill>
                  <a:srgbClr val="008080"/>
                </a:solidFill>
                <a:latin typeface="Consolas"/>
                <a:cs typeface="Times New Roman"/>
              </a:rPr>
              <a:t>&lt;/</a:t>
            </a:r>
            <a:r>
              <a:rPr lang="en-US" altLang="ko-KR" sz="1400" kern="0" dirty="0">
                <a:solidFill>
                  <a:srgbClr val="3F7F7F"/>
                </a:solidFill>
                <a:latin typeface="Consolas"/>
                <a:cs typeface="Times New Roman"/>
              </a:rPr>
              <a:t>body</a:t>
            </a: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&gt;</a:t>
            </a:r>
            <a:endParaRPr lang="ko-KR" altLang="ko-KR" sz="1400" kern="100" dirty="0">
              <a:latin typeface="맑은 고딕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ts val="1000"/>
              </a:spcAft>
            </a:pPr>
            <a:r>
              <a:rPr lang="en-US" altLang="ko-KR" sz="1400" kern="0" dirty="0">
                <a:solidFill>
                  <a:srgbClr val="008080"/>
                </a:solidFill>
                <a:latin typeface="Consolas"/>
                <a:cs typeface="Times New Roman"/>
              </a:rPr>
              <a:t>&lt;/</a:t>
            </a:r>
            <a:r>
              <a:rPr lang="en-US" altLang="ko-KR" sz="1400" kern="0" dirty="0">
                <a:solidFill>
                  <a:srgbClr val="3F7F7F"/>
                </a:solidFill>
                <a:latin typeface="Consolas"/>
                <a:cs typeface="Times New Roman"/>
              </a:rPr>
              <a:t>html</a:t>
            </a:r>
            <a:r>
              <a:rPr lang="en-US" altLang="ko-KR" sz="1400" kern="0" dirty="0" smtClean="0">
                <a:solidFill>
                  <a:srgbClr val="008080"/>
                </a:solidFill>
                <a:latin typeface="Consolas"/>
                <a:cs typeface="Times New Roman"/>
              </a:rPr>
              <a:t>&gt;</a:t>
            </a:r>
            <a:endParaRPr lang="ko-KR" altLang="ko-KR" sz="1400" kern="100" dirty="0">
              <a:latin typeface="맑은 고딕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9495869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/>
              <a:t> </a:t>
            </a:r>
            <a:r>
              <a:rPr lang="ko-KR" altLang="en-US" dirty="0" smtClean="0"/>
              <a:t>만들어보기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Project Explorer &gt; </a:t>
            </a:r>
            <a:r>
              <a:rPr lang="ko-KR" altLang="en-US" dirty="0" smtClean="0"/>
              <a:t>마우스 오른쪽 클릭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New &gt; Dynamic web project</a:t>
            </a:r>
          </a:p>
          <a:p>
            <a:pPr lvl="1"/>
            <a:endParaRPr lang="ko-KR" altLang="en-US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6" y="1969096"/>
            <a:ext cx="5882976" cy="4412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735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 smtClean="0"/>
              <a:t> </a:t>
            </a:r>
            <a:r>
              <a:rPr lang="ko-KR" altLang="en-US" dirty="0"/>
              <a:t>만들어보기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프로젝트명</a:t>
            </a:r>
            <a:r>
              <a:rPr lang="ko-KR" altLang="en-US" dirty="0" smtClean="0"/>
              <a:t> 입력</a:t>
            </a:r>
            <a:endParaRPr lang="ko-KR" altLang="en-U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137209"/>
            <a:ext cx="4857750" cy="536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24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</a:t>
            </a:r>
            <a:r>
              <a:rPr lang="ko-KR" altLang="en-US" dirty="0"/>
              <a:t>의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URL(Uniform Resource Locator)</a:t>
            </a:r>
          </a:p>
        </p:txBody>
      </p:sp>
      <p:pic>
        <p:nvPicPr>
          <p:cNvPr id="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544" y="1772816"/>
            <a:ext cx="8200220" cy="295208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/>
          <p:cNvSpPr txBox="1"/>
          <p:nvPr/>
        </p:nvSpPr>
        <p:spPr>
          <a:xfrm>
            <a:off x="2589436" y="4724897"/>
            <a:ext cx="21203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accent1"/>
                </a:solidFill>
              </a:rPr>
              <a:t>(</a:t>
            </a:r>
            <a:r>
              <a:rPr lang="ko-KR" altLang="en-US" sz="1200" dirty="0" smtClean="0">
                <a:solidFill>
                  <a:schemeClr val="accent1"/>
                </a:solidFill>
              </a:rPr>
              <a:t>서버 주소는 실제로 내부적으로 </a:t>
            </a:r>
            <a:r>
              <a:rPr lang="en-US" altLang="ko-KR" sz="1200" dirty="0" smtClean="0">
                <a:solidFill>
                  <a:schemeClr val="accent1"/>
                </a:solidFill>
              </a:rPr>
              <a:t>DNS</a:t>
            </a:r>
            <a:r>
              <a:rPr lang="ko-KR" altLang="en-US" sz="1200" dirty="0" smtClean="0">
                <a:solidFill>
                  <a:schemeClr val="accent1"/>
                </a:solidFill>
              </a:rPr>
              <a:t>를 통해 서버의 </a:t>
            </a:r>
            <a:r>
              <a:rPr lang="en-US" altLang="ko-KR" sz="1200" dirty="0" smtClean="0">
                <a:solidFill>
                  <a:schemeClr val="accent1"/>
                </a:solidFill>
              </a:rPr>
              <a:t>IP</a:t>
            </a:r>
            <a:r>
              <a:rPr lang="ko-KR" altLang="en-US" sz="1200" dirty="0" smtClean="0">
                <a:solidFill>
                  <a:schemeClr val="accent1"/>
                </a:solidFill>
              </a:rPr>
              <a:t>주소를 획득하여 작동</a:t>
            </a:r>
            <a:r>
              <a:rPr lang="en-US" altLang="ko-KR" sz="1200" dirty="0">
                <a:solidFill>
                  <a:schemeClr val="accent1"/>
                </a:solidFill>
              </a:rPr>
              <a:t>)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84168" y="2535287"/>
            <a:ext cx="2880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accent1"/>
                </a:solidFill>
              </a:rPr>
              <a:t>일반적인 포트번호 부여 리스트</a:t>
            </a:r>
            <a:r>
              <a:rPr lang="en-US" altLang="ko-KR" sz="1200" dirty="0" smtClean="0">
                <a:solidFill>
                  <a:schemeClr val="accent1"/>
                </a:solidFill>
              </a:rPr>
              <a:t>(http://</a:t>
            </a:r>
            <a:r>
              <a:rPr lang="en-US" altLang="ko-KR" sz="1200" dirty="0" err="1" smtClean="0">
                <a:solidFill>
                  <a:schemeClr val="accent1"/>
                </a:solidFill>
              </a:rPr>
              <a:t>www.iana.org</a:t>
            </a:r>
            <a:r>
              <a:rPr lang="en-US" altLang="ko-KR" sz="1200" dirty="0" smtClean="0">
                <a:solidFill>
                  <a:schemeClr val="accent1"/>
                </a:solidFill>
              </a:rPr>
              <a:t>/assignments/port-numbers)</a:t>
            </a:r>
            <a:endParaRPr lang="ko-KR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25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 smtClean="0"/>
              <a:t> </a:t>
            </a:r>
            <a:r>
              <a:rPr lang="ko-KR" altLang="en-US" dirty="0"/>
              <a:t>만들어보기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기본 값 이용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124744"/>
            <a:ext cx="4857750" cy="536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724128" y="6093296"/>
            <a:ext cx="720080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7992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JSP</a:t>
            </a:r>
            <a:r>
              <a:rPr lang="en-US" altLang="ko-KR" dirty="0" smtClean="0"/>
              <a:t> </a:t>
            </a:r>
            <a:r>
              <a:rPr lang="ko-KR" altLang="en-US" dirty="0" smtClean="0"/>
              <a:t>만들어보기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기본값 이용</a:t>
            </a:r>
            <a:endParaRPr lang="ko-KR" altLang="en-US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658" y="1106709"/>
            <a:ext cx="4857750" cy="536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444208" y="6021288"/>
            <a:ext cx="986420" cy="3240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4383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JSP</a:t>
            </a:r>
            <a:r>
              <a:rPr lang="en-US" altLang="ko-KR" dirty="0" smtClean="0"/>
              <a:t> </a:t>
            </a:r>
            <a:r>
              <a:rPr lang="ko-KR" altLang="en-US" dirty="0"/>
              <a:t>만들어보기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WebContent</a:t>
            </a:r>
            <a:r>
              <a:rPr lang="en-US" altLang="ko-KR" dirty="0" smtClean="0"/>
              <a:t> &gt; </a:t>
            </a:r>
            <a:r>
              <a:rPr lang="ko-KR" altLang="en-US" dirty="0" smtClean="0"/>
              <a:t>새로운 폴더와 새로운 </a:t>
            </a:r>
            <a:r>
              <a:rPr lang="en-US" altLang="ko-KR" dirty="0" err="1" smtClean="0"/>
              <a:t>jsp</a:t>
            </a:r>
            <a:r>
              <a:rPr lang="ko-KR" altLang="en-US" dirty="0" smtClean="0"/>
              <a:t>파일을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코드 작성</a:t>
            </a:r>
            <a:endParaRPr lang="en-US" altLang="ko-KR" dirty="0" smtClean="0"/>
          </a:p>
          <a:p>
            <a:r>
              <a:rPr lang="en-US" altLang="ko-KR" dirty="0" smtClean="0"/>
              <a:t>Run &gt; Run As &gt; Run on Server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32856"/>
            <a:ext cx="5760640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08241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Servlet </a:t>
            </a:r>
            <a:r>
              <a:rPr lang="ko-KR" altLang="en-US" dirty="0" smtClean="0"/>
              <a:t>만들어보기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Project </a:t>
            </a:r>
          </a:p>
          <a:p>
            <a:pPr marL="274320" lvl="1" indent="0">
              <a:buNone/>
            </a:pPr>
            <a:r>
              <a:rPr lang="en-US" altLang="ko-KR" dirty="0" smtClean="0"/>
              <a:t>&gt; Java Resources</a:t>
            </a:r>
          </a:p>
          <a:p>
            <a:pPr marL="274320" lvl="1" indent="0">
              <a:buNone/>
            </a:pPr>
            <a:r>
              <a:rPr lang="en-US" altLang="ko-KR" dirty="0" smtClean="0"/>
              <a:t>&gt; New</a:t>
            </a:r>
          </a:p>
          <a:p>
            <a:pPr marL="274320" lvl="1" indent="0">
              <a:buNone/>
            </a:pPr>
            <a:r>
              <a:rPr lang="en-US" altLang="ko-KR" dirty="0" smtClean="0"/>
              <a:t>&gt; Package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625" b="6223"/>
          <a:stretch/>
        </p:blipFill>
        <p:spPr bwMode="auto">
          <a:xfrm>
            <a:off x="2979123" y="1412776"/>
            <a:ext cx="5465137" cy="485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user\AppData\Local\Microsoft\Windows\Temporary Internet Files\Content.IE5\8B6WUB0M\600px-Red_check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996952"/>
            <a:ext cx="494928" cy="49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user\AppData\Local\Microsoft\Windows\Temporary Internet Files\Content.IE5\8B6WUB0M\600px-Red_check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2348880"/>
            <a:ext cx="494928" cy="49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61927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Servlet </a:t>
            </a:r>
            <a:r>
              <a:rPr lang="ko-KR" altLang="en-US" dirty="0"/>
              <a:t>만들어보기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Package </a:t>
            </a:r>
            <a:r>
              <a:rPr lang="ko-KR" altLang="en-US" dirty="0" smtClean="0"/>
              <a:t>명 입력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0808"/>
            <a:ext cx="583882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user\AppData\Local\Microsoft\Windows\Temporary Internet Files\Content.IE5\8B6WUB0M\600px-Red_check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5229200"/>
            <a:ext cx="494928" cy="49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user\AppData\Local\Microsoft\Windows\Temporary Internet Files\Content.IE5\8B6WUB0M\600px-Red_check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96332"/>
            <a:ext cx="494928" cy="49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43723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Servlet </a:t>
            </a:r>
            <a:r>
              <a:rPr lang="ko-KR" altLang="en-US" dirty="0"/>
              <a:t>만들어보기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패키지명</a:t>
            </a:r>
            <a:endParaRPr lang="en-US" altLang="ko-KR" dirty="0" smtClean="0"/>
          </a:p>
          <a:p>
            <a:pPr marL="274320" lvl="1" indent="0">
              <a:buNone/>
            </a:pPr>
            <a:r>
              <a:rPr lang="en-US" altLang="ko-KR" dirty="0" smtClean="0"/>
              <a:t>&gt; New</a:t>
            </a:r>
          </a:p>
          <a:p>
            <a:pPr marL="274320" lvl="1" indent="0">
              <a:buNone/>
            </a:pPr>
            <a:r>
              <a:rPr lang="en-US" altLang="ko-KR" dirty="0" smtClean="0"/>
              <a:t>&gt;Servlet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75" b="22423"/>
          <a:stretch/>
        </p:blipFill>
        <p:spPr bwMode="auto">
          <a:xfrm>
            <a:off x="2339752" y="1268760"/>
            <a:ext cx="6057900" cy="443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user\AppData\Local\Microsoft\Windows\Temporary Internet Files\Content.IE5\8B6WUB0M\600px-Red_check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3861048"/>
            <a:ext cx="494928" cy="49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user\AppData\Local\Microsoft\Windows\Temporary Internet Files\Content.IE5\8B6WUB0M\600px-Red_check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240" y="2348880"/>
            <a:ext cx="494928" cy="49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1161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Servlet </a:t>
            </a:r>
            <a:r>
              <a:rPr lang="ko-KR" altLang="en-US" dirty="0"/>
              <a:t>만들어보기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Class name </a:t>
            </a:r>
            <a:r>
              <a:rPr lang="ko-KR" altLang="en-US" dirty="0" smtClean="0"/>
              <a:t>이름 입력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00808"/>
            <a:ext cx="583882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 descr="C:\Users\user\AppData\Local\Microsoft\Windows\Temporary Internet Files\Content.IE5\8B6WUB0M\600px-Red_check.svg[1]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013176"/>
            <a:ext cx="494928" cy="49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4696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Servlet </a:t>
            </a:r>
            <a:r>
              <a:rPr lang="ko-KR" altLang="en-US" dirty="0"/>
              <a:t>만들어보기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Default </a:t>
            </a:r>
            <a:r>
              <a:rPr lang="ko-KR" altLang="en-US" dirty="0" smtClean="0"/>
              <a:t>옵션 상태로 진행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7" y="1957747"/>
            <a:ext cx="3973973" cy="379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2" y="1957747"/>
            <a:ext cx="3973975" cy="379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C:\Users\user\AppData\Local\Microsoft\Windows\Temporary Internet Files\Content.IE5\8B6WUB0M\600px-Red_check.svg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903316"/>
            <a:ext cx="494928" cy="49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user\AppData\Local\Microsoft\Windows\Temporary Internet Files\Content.IE5\8B6WUB0M\600px-Red_check.svg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903316"/>
            <a:ext cx="494928" cy="49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3818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Servlet </a:t>
            </a:r>
            <a:r>
              <a:rPr lang="ko-KR" altLang="en-US" dirty="0"/>
              <a:t>만들어보기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1268760"/>
            <a:ext cx="861695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25" y="3429000"/>
            <a:ext cx="854075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275856" y="4221088"/>
            <a:ext cx="4392488" cy="16844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530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</a:t>
            </a:r>
            <a:r>
              <a:rPr lang="ko-KR" altLang="en-US" dirty="0"/>
              <a:t>의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HTTP </a:t>
            </a:r>
            <a:r>
              <a:rPr lang="en-US" altLang="ko-KR" dirty="0" smtClean="0"/>
              <a:t>Request</a:t>
            </a:r>
            <a:r>
              <a:rPr lang="ko-KR" altLang="en-US" dirty="0" smtClean="0"/>
              <a:t> </a:t>
            </a:r>
            <a:r>
              <a:rPr lang="en-US" altLang="ko-KR" dirty="0" smtClean="0"/>
              <a:t>/ Response </a:t>
            </a:r>
            <a:endParaRPr lang="en-US" altLang="ko-KR" dirty="0"/>
          </a:p>
        </p:txBody>
      </p:sp>
      <p:pic>
        <p:nvPicPr>
          <p:cNvPr id="4" name="pasted-image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1604" y="1556792"/>
            <a:ext cx="7645716" cy="473783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46389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</a:t>
            </a:r>
            <a:r>
              <a:rPr lang="ko-KR" altLang="en-US" dirty="0"/>
              <a:t>의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HTTP Request</a:t>
            </a:r>
          </a:p>
          <a:p>
            <a:pPr lvl="1"/>
            <a:r>
              <a:rPr lang="ko-KR" altLang="en-US" dirty="0"/>
              <a:t>요청 라인</a:t>
            </a:r>
            <a:r>
              <a:rPr lang="en-US" altLang="ko-KR" dirty="0"/>
              <a:t>(Request Line) </a:t>
            </a:r>
          </a:p>
          <a:p>
            <a:pPr marL="0" indent="0">
              <a:buNone/>
            </a:pPr>
            <a:r>
              <a:rPr lang="en-US" altLang="ko-KR" sz="1800" dirty="0"/>
              <a:t>   </a:t>
            </a:r>
            <a:r>
              <a:rPr lang="en-US" altLang="ko-KR" sz="1800" dirty="0" smtClean="0"/>
              <a:t>	: </a:t>
            </a:r>
            <a:r>
              <a:rPr lang="en-US" altLang="ko-KR" sz="1800" dirty="0"/>
              <a:t>HTTP </a:t>
            </a:r>
            <a:r>
              <a:rPr lang="ko-KR" altLang="en-US" sz="1800" dirty="0" err="1"/>
              <a:t>메서드</a:t>
            </a:r>
            <a:r>
              <a:rPr lang="ko-KR" altLang="en-US" sz="1800" dirty="0"/>
              <a:t> 방식 및 요청 </a:t>
            </a:r>
            <a:r>
              <a:rPr lang="en-US" altLang="ko-KR" sz="1800" dirty="0"/>
              <a:t>URL</a:t>
            </a:r>
            <a:r>
              <a:rPr lang="ko-KR" altLang="en-US" sz="1800" dirty="0"/>
              <a:t>과 프로토콜 정보를 </a:t>
            </a:r>
            <a:r>
              <a:rPr lang="ko-KR" altLang="en-US" sz="1800" dirty="0" smtClean="0"/>
              <a:t>포</a:t>
            </a:r>
            <a:r>
              <a:rPr lang="ko-KR" altLang="en-US" sz="1800" dirty="0"/>
              <a:t>함</a:t>
            </a:r>
          </a:p>
          <a:p>
            <a:pPr lvl="1"/>
            <a:r>
              <a:rPr lang="ko-KR" altLang="en-US" dirty="0"/>
              <a:t>요청 헤더</a:t>
            </a:r>
            <a:r>
              <a:rPr lang="en-US" altLang="ko-KR" dirty="0"/>
              <a:t>(Request Header) </a:t>
            </a:r>
          </a:p>
          <a:p>
            <a:pPr marL="0" indent="0">
              <a:buNone/>
            </a:pPr>
            <a:r>
              <a:rPr lang="en-US" altLang="ko-KR" sz="1800" dirty="0"/>
              <a:t>  </a:t>
            </a:r>
            <a:r>
              <a:rPr lang="en-US" altLang="ko-KR" sz="1800" dirty="0" smtClean="0"/>
              <a:t>	 </a:t>
            </a:r>
            <a:r>
              <a:rPr lang="en-US" altLang="ko-KR" sz="1800" dirty="0"/>
              <a:t>: </a:t>
            </a:r>
            <a:r>
              <a:rPr lang="ko-KR" altLang="en-US" sz="1800" dirty="0"/>
              <a:t>웹 브라우저 정보</a:t>
            </a:r>
            <a:r>
              <a:rPr lang="en-US" altLang="ko-KR" sz="1800" dirty="0"/>
              <a:t>, </a:t>
            </a:r>
            <a:r>
              <a:rPr lang="ko-KR" altLang="en-US" sz="1800" dirty="0"/>
              <a:t>언어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인코딩</a:t>
            </a:r>
            <a:r>
              <a:rPr lang="ko-KR" altLang="en-US" sz="1800" dirty="0"/>
              <a:t> 방식</a:t>
            </a:r>
            <a:r>
              <a:rPr lang="en-US" altLang="ko-KR" sz="1800" dirty="0"/>
              <a:t>, </a:t>
            </a:r>
            <a:r>
              <a:rPr lang="ko-KR" altLang="en-US" sz="1800" dirty="0"/>
              <a:t>요청 서버 정보 등과 같은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	</a:t>
            </a:r>
            <a:r>
              <a:rPr lang="ko-KR" altLang="en-US" sz="1800" dirty="0" smtClean="0"/>
              <a:t>추가 </a:t>
            </a:r>
            <a:r>
              <a:rPr lang="ko-KR" altLang="en-US" sz="1800" dirty="0"/>
              <a:t>정보를 </a:t>
            </a:r>
            <a:r>
              <a:rPr lang="ko-KR" altLang="en-US" sz="1800" dirty="0" smtClean="0"/>
              <a:t>포</a:t>
            </a:r>
            <a:r>
              <a:rPr lang="ko-KR" altLang="en-US" sz="1800" dirty="0"/>
              <a:t>함</a:t>
            </a:r>
          </a:p>
          <a:p>
            <a:pPr lvl="1"/>
            <a:r>
              <a:rPr lang="ko-KR" altLang="en-US" dirty="0"/>
              <a:t>요청 본체</a:t>
            </a:r>
            <a:r>
              <a:rPr lang="en-US" altLang="ko-KR" dirty="0"/>
              <a:t>(Request Body)</a:t>
            </a:r>
          </a:p>
          <a:p>
            <a:pPr marL="0" indent="0">
              <a:buNone/>
            </a:pPr>
            <a:r>
              <a:rPr lang="en-US" altLang="ko-KR" sz="1800" dirty="0"/>
              <a:t>   </a:t>
            </a:r>
            <a:r>
              <a:rPr lang="en-US" altLang="ko-KR" sz="1800" dirty="0" smtClean="0"/>
              <a:t>	: </a:t>
            </a:r>
            <a:r>
              <a:rPr lang="ko-KR" altLang="en-US" sz="1800" dirty="0"/>
              <a:t>요청에 필요한 내용을 갖는다</a:t>
            </a:r>
            <a:r>
              <a:rPr lang="en-US" altLang="ko-KR" sz="1800" dirty="0"/>
              <a:t>. </a:t>
            </a:r>
          </a:p>
          <a:p>
            <a:pPr marL="0" indent="0">
              <a:buNone/>
            </a:pPr>
            <a:r>
              <a:rPr lang="en-US" altLang="ko-KR" sz="1800" dirty="0"/>
              <a:t>     </a:t>
            </a:r>
            <a:r>
              <a:rPr lang="en-US" altLang="ko-KR" sz="1800" dirty="0" smtClean="0"/>
              <a:t>	</a:t>
            </a:r>
            <a:r>
              <a:rPr lang="ko-KR" altLang="en-US" sz="1800" dirty="0" smtClean="0"/>
              <a:t>일반적으로 </a:t>
            </a:r>
            <a:r>
              <a:rPr lang="en-US" altLang="ko-KR" sz="1800" dirty="0"/>
              <a:t>HTML </a:t>
            </a:r>
            <a:r>
              <a:rPr lang="ko-KR" altLang="en-US" sz="1800" dirty="0"/>
              <a:t>폼 태그 안에 입력된 값들인 </a:t>
            </a:r>
            <a:r>
              <a:rPr lang="ko-KR" altLang="en-US" sz="1800" dirty="0" err="1"/>
              <a:t>파라미터</a:t>
            </a:r>
            <a:r>
              <a:rPr lang="ko-KR" altLang="en-US" sz="1800" dirty="0"/>
              <a:t> 정보를 의미</a:t>
            </a:r>
          </a:p>
        </p:txBody>
      </p:sp>
    </p:spTree>
    <p:extLst>
      <p:ext uri="{BB962C8B-B14F-4D97-AF65-F5344CB8AC3E}">
        <p14:creationId xmlns:p14="http://schemas.microsoft.com/office/powerpoint/2010/main" val="13516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</a:t>
            </a:r>
            <a:r>
              <a:rPr lang="ko-KR" altLang="en-US" dirty="0"/>
              <a:t>의 소개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HTTP Response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상태 라인</a:t>
            </a:r>
            <a:r>
              <a:rPr lang="en-US" altLang="ko-KR" dirty="0"/>
              <a:t>(Status Line) </a:t>
            </a:r>
          </a:p>
          <a:p>
            <a:pPr marL="0" indent="0">
              <a:buNone/>
            </a:pPr>
            <a:r>
              <a:rPr lang="en-US" altLang="ko-KR" sz="1800" dirty="0"/>
              <a:t>   </a:t>
            </a:r>
            <a:r>
              <a:rPr lang="en-US" altLang="ko-KR" sz="1800" dirty="0" smtClean="0"/>
              <a:t>	: </a:t>
            </a:r>
            <a:r>
              <a:rPr lang="ko-KR" altLang="en-US" sz="1800" dirty="0"/>
              <a:t>응답 상태 코드 및 프로토콜 정보를 </a:t>
            </a:r>
            <a:r>
              <a:rPr lang="ko-KR" altLang="en-US" sz="1800" dirty="0" smtClean="0"/>
              <a:t>포</a:t>
            </a:r>
            <a:r>
              <a:rPr lang="ko-KR" altLang="en-US" sz="1800" dirty="0"/>
              <a:t>함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응답 헤더</a:t>
            </a:r>
            <a:r>
              <a:rPr lang="en-US" altLang="ko-KR" dirty="0"/>
              <a:t>(Response Header) </a:t>
            </a:r>
          </a:p>
          <a:p>
            <a:pPr marL="0" indent="0">
              <a:buNone/>
            </a:pPr>
            <a:r>
              <a:rPr lang="en-US" altLang="ko-KR" sz="1800" dirty="0"/>
              <a:t>   </a:t>
            </a:r>
            <a:r>
              <a:rPr lang="en-US" altLang="ko-KR" sz="1800" dirty="0" smtClean="0"/>
              <a:t>	: </a:t>
            </a:r>
            <a:r>
              <a:rPr lang="ko-KR" altLang="en-US" sz="1800" dirty="0"/>
              <a:t>응답처리 날짜</a:t>
            </a:r>
            <a:r>
              <a:rPr lang="en-US" altLang="ko-KR" sz="1800" dirty="0"/>
              <a:t>, </a:t>
            </a:r>
            <a:r>
              <a:rPr lang="ko-KR" altLang="en-US" sz="1800" dirty="0" err="1"/>
              <a:t>인코딩</a:t>
            </a:r>
            <a:r>
              <a:rPr lang="ko-KR" altLang="en-US" sz="1800" dirty="0"/>
              <a:t> 방식</a:t>
            </a:r>
            <a:r>
              <a:rPr lang="en-US" altLang="ko-KR" sz="1800" dirty="0"/>
              <a:t>, </a:t>
            </a:r>
            <a:r>
              <a:rPr lang="ko-KR" altLang="en-US" sz="1800" dirty="0"/>
              <a:t>요청 서버 정보 등과 같은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	</a:t>
            </a:r>
            <a:r>
              <a:rPr lang="ko-KR" altLang="en-US" sz="1800" dirty="0" smtClean="0"/>
              <a:t>추가 </a:t>
            </a:r>
            <a:r>
              <a:rPr lang="ko-KR" altLang="en-US" sz="1800" dirty="0"/>
              <a:t>정보를 </a:t>
            </a:r>
            <a:r>
              <a:rPr lang="ko-KR" altLang="en-US" sz="1800" dirty="0" smtClean="0"/>
              <a:t>포</a:t>
            </a:r>
            <a:r>
              <a:rPr lang="ko-KR" altLang="en-US" sz="1800" dirty="0"/>
              <a:t>함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응답 본체</a:t>
            </a:r>
            <a:r>
              <a:rPr lang="en-US" altLang="ko-KR" dirty="0"/>
              <a:t>(Response Body) </a:t>
            </a:r>
          </a:p>
          <a:p>
            <a:pPr marL="0" indent="0">
              <a:buNone/>
            </a:pPr>
            <a:r>
              <a:rPr lang="en-US" altLang="ko-KR" sz="1800" dirty="0"/>
              <a:t>   </a:t>
            </a:r>
            <a:r>
              <a:rPr lang="en-US" altLang="ko-KR" sz="1800" dirty="0" smtClean="0"/>
              <a:t>	: </a:t>
            </a:r>
            <a:r>
              <a:rPr lang="ko-KR" altLang="en-US" sz="1800" dirty="0"/>
              <a:t>응답에 필요한 </a:t>
            </a:r>
            <a:r>
              <a:rPr lang="ko-KR" altLang="en-US" sz="1800"/>
              <a:t>내용을 </a:t>
            </a:r>
            <a:r>
              <a:rPr lang="ko-KR" altLang="en-US" sz="1800" smtClean="0"/>
              <a:t>가지며 </a:t>
            </a:r>
            <a:r>
              <a:rPr lang="ko-KR" altLang="en-US" sz="1800" dirty="0"/>
              <a:t>일반적으로 </a:t>
            </a:r>
            <a:r>
              <a:rPr lang="en-US" altLang="ko-KR" sz="1800" dirty="0"/>
              <a:t>HTML </a:t>
            </a:r>
            <a:r>
              <a:rPr lang="ko-KR" altLang="en-US" sz="1800" dirty="0"/>
              <a:t>문서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40071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웹페이지</a:t>
            </a:r>
            <a:r>
              <a:rPr lang="ko-KR" altLang="en-US" dirty="0" smtClean="0"/>
              <a:t> 요소</a:t>
            </a:r>
            <a:r>
              <a:rPr lang="en-US" altLang="ko-KR" dirty="0" smtClean="0"/>
              <a:t>-HTML</a:t>
            </a:r>
            <a:r>
              <a:rPr lang="ko-KR" altLang="en-US" dirty="0" smtClean="0"/>
              <a:t>태그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HTML(</a:t>
            </a:r>
            <a:r>
              <a:rPr lang="en-US" altLang="ko-KR" dirty="0" err="1" smtClean="0"/>
              <a:t>HyperText</a:t>
            </a:r>
            <a:r>
              <a:rPr lang="en-US" altLang="ko-KR" dirty="0" smtClean="0"/>
              <a:t> </a:t>
            </a:r>
            <a:r>
              <a:rPr lang="en-US" altLang="ko-KR" dirty="0"/>
              <a:t>Markup Language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기본 구조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21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Html </a:t>
            </a:r>
            <a:r>
              <a:rPr lang="ko-KR" altLang="en-US" dirty="0" smtClean="0"/>
              <a:t>태그 참조 사이트</a:t>
            </a:r>
            <a:endParaRPr lang="en-US" altLang="ko-KR" dirty="0"/>
          </a:p>
          <a:p>
            <a:pPr lvl="1">
              <a:lnSpc>
                <a:spcPct val="110000"/>
              </a:lnSpc>
            </a:pPr>
            <a:r>
              <a:rPr lang="en-US" altLang="ko-KR" dirty="0" smtClean="0">
                <a:hlinkClick r:id="rId2"/>
              </a:rPr>
              <a:t>http</a:t>
            </a:r>
            <a:r>
              <a:rPr lang="en-US" altLang="ko-KR" dirty="0">
                <a:hlinkClick r:id="rId2"/>
              </a:rPr>
              <a:t>://www.w3schools.com/tags/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63688" y="1753821"/>
            <a:ext cx="5616624" cy="3187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100" dirty="0">
                <a:solidFill>
                  <a:srgbClr val="A52A2A"/>
                </a:solidFill>
                <a:latin typeface="Consolas"/>
                <a:cs typeface="Times New Roman"/>
              </a:rPr>
              <a:t>!</a:t>
            </a:r>
            <a:r>
              <a:rPr lang="en-US" altLang="ko-KR" sz="1600" kern="100" dirty="0" err="1">
                <a:solidFill>
                  <a:srgbClr val="A52A2A"/>
                </a:solidFill>
                <a:latin typeface="Consolas"/>
                <a:cs typeface="Times New Roman"/>
              </a:rPr>
              <a:t>DOCTYPE</a:t>
            </a:r>
            <a:r>
              <a:rPr lang="en-US" altLang="ko-KR" sz="1600" kern="100" dirty="0">
                <a:latin typeface="Consolas"/>
                <a:cs typeface="Times New Roman"/>
              </a:rPr>
              <a:t> </a:t>
            </a:r>
            <a:r>
              <a:rPr lang="en-US" altLang="ko-KR" sz="1600" kern="100" dirty="0">
                <a:solidFill>
                  <a:srgbClr val="FF0000"/>
                </a:solidFill>
                <a:latin typeface="Consolas"/>
                <a:cs typeface="Times New Roman"/>
              </a:rPr>
              <a:t>HTML</a:t>
            </a: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&gt;</a:t>
            </a:r>
            <a:r>
              <a:rPr lang="en-US" altLang="ko-KR" sz="1600" kern="100" dirty="0">
                <a:latin typeface="Consolas"/>
                <a:cs typeface="Times New Roman"/>
              </a:rPr>
              <a:t/>
            </a:r>
            <a:br>
              <a:rPr lang="en-US" altLang="ko-KR" sz="1600" kern="100" dirty="0">
                <a:latin typeface="Consolas"/>
                <a:cs typeface="Times New Roman"/>
              </a:rPr>
            </a:b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100" dirty="0">
                <a:solidFill>
                  <a:srgbClr val="A52A2A"/>
                </a:solidFill>
                <a:latin typeface="Consolas"/>
                <a:cs typeface="Times New Roman"/>
              </a:rPr>
              <a:t>html</a:t>
            </a: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&gt;</a:t>
            </a:r>
            <a:r>
              <a:rPr lang="en-US" altLang="ko-KR" sz="1600" kern="100" dirty="0">
                <a:latin typeface="Consolas"/>
                <a:cs typeface="Times New Roman"/>
              </a:rPr>
              <a:t/>
            </a:r>
            <a:br>
              <a:rPr lang="en-US" altLang="ko-KR" sz="1600" kern="100" dirty="0">
                <a:latin typeface="Consolas"/>
                <a:cs typeface="Times New Roman"/>
              </a:rPr>
            </a:b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100" dirty="0">
                <a:solidFill>
                  <a:srgbClr val="A52A2A"/>
                </a:solidFill>
                <a:latin typeface="Consolas"/>
                <a:cs typeface="Times New Roman"/>
              </a:rPr>
              <a:t>head</a:t>
            </a: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&gt;</a:t>
            </a:r>
            <a:r>
              <a:rPr lang="en-US" altLang="ko-KR" sz="1600" kern="100" dirty="0">
                <a:latin typeface="Consolas"/>
                <a:cs typeface="Times New Roman"/>
              </a:rPr>
              <a:t/>
            </a:r>
            <a:br>
              <a:rPr lang="en-US" altLang="ko-KR" sz="1600" kern="100" dirty="0">
                <a:latin typeface="Consolas"/>
                <a:cs typeface="Times New Roman"/>
              </a:rPr>
            </a:b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100" dirty="0">
                <a:solidFill>
                  <a:srgbClr val="A52A2A"/>
                </a:solidFill>
                <a:latin typeface="Consolas"/>
                <a:cs typeface="Times New Roman"/>
              </a:rPr>
              <a:t>title</a:t>
            </a: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&gt;</a:t>
            </a:r>
            <a:r>
              <a:rPr lang="en-US" altLang="ko-KR" sz="1600" kern="100" dirty="0">
                <a:latin typeface="Consolas"/>
                <a:cs typeface="Times New Roman"/>
              </a:rPr>
              <a:t>Title of the document</a:t>
            </a: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100" dirty="0">
                <a:solidFill>
                  <a:srgbClr val="A52A2A"/>
                </a:solidFill>
                <a:latin typeface="Consolas"/>
                <a:cs typeface="Times New Roman"/>
              </a:rPr>
              <a:t>/title</a:t>
            </a: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&gt;</a:t>
            </a:r>
            <a:r>
              <a:rPr lang="en-US" altLang="ko-KR" sz="1600" kern="100" dirty="0">
                <a:latin typeface="Consolas"/>
                <a:cs typeface="Times New Roman"/>
              </a:rPr>
              <a:t/>
            </a:r>
            <a:br>
              <a:rPr lang="en-US" altLang="ko-KR" sz="1600" kern="100" dirty="0">
                <a:latin typeface="Consolas"/>
                <a:cs typeface="Times New Roman"/>
              </a:rPr>
            </a:b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100" dirty="0">
                <a:solidFill>
                  <a:srgbClr val="A52A2A"/>
                </a:solidFill>
                <a:latin typeface="Consolas"/>
                <a:cs typeface="Times New Roman"/>
              </a:rPr>
              <a:t>/head</a:t>
            </a: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&gt;</a:t>
            </a:r>
            <a:r>
              <a:rPr lang="en-US" altLang="ko-KR" sz="1600" kern="100" dirty="0">
                <a:latin typeface="Consolas"/>
                <a:cs typeface="Times New Roman"/>
              </a:rPr>
              <a:t/>
            </a:r>
            <a:br>
              <a:rPr lang="en-US" altLang="ko-KR" sz="1600" kern="100" dirty="0">
                <a:latin typeface="Consolas"/>
                <a:cs typeface="Times New Roman"/>
              </a:rPr>
            </a:br>
            <a:r>
              <a:rPr lang="en-US" altLang="ko-KR" sz="1600" kern="100" dirty="0">
                <a:latin typeface="Consolas"/>
                <a:cs typeface="Times New Roman"/>
              </a:rPr>
              <a:t/>
            </a:r>
            <a:br>
              <a:rPr lang="en-US" altLang="ko-KR" sz="1600" kern="100" dirty="0">
                <a:latin typeface="Consolas"/>
                <a:cs typeface="Times New Roman"/>
              </a:rPr>
            </a:b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100" dirty="0">
                <a:solidFill>
                  <a:srgbClr val="A52A2A"/>
                </a:solidFill>
                <a:latin typeface="Consolas"/>
                <a:cs typeface="Times New Roman"/>
              </a:rPr>
              <a:t>body</a:t>
            </a: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&gt;</a:t>
            </a:r>
            <a:r>
              <a:rPr lang="en-US" altLang="ko-KR" sz="1600" kern="100" dirty="0">
                <a:latin typeface="Consolas"/>
                <a:cs typeface="Times New Roman"/>
              </a:rPr>
              <a:t/>
            </a:r>
            <a:br>
              <a:rPr lang="en-US" altLang="ko-KR" sz="1600" kern="100" dirty="0">
                <a:latin typeface="Consolas"/>
                <a:cs typeface="Times New Roman"/>
              </a:rPr>
            </a:br>
            <a:r>
              <a:rPr lang="en-US" altLang="ko-KR" sz="1600" kern="100" dirty="0">
                <a:latin typeface="Consolas"/>
                <a:cs typeface="Times New Roman"/>
              </a:rPr>
              <a:t>The content of the document......</a:t>
            </a:r>
            <a:br>
              <a:rPr lang="en-US" altLang="ko-KR" sz="1600" kern="100" dirty="0">
                <a:latin typeface="Consolas"/>
                <a:cs typeface="Times New Roman"/>
              </a:rPr>
            </a:b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100" dirty="0">
                <a:solidFill>
                  <a:srgbClr val="A52A2A"/>
                </a:solidFill>
                <a:latin typeface="Consolas"/>
                <a:cs typeface="Times New Roman"/>
              </a:rPr>
              <a:t>/body</a:t>
            </a: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&gt;</a:t>
            </a:r>
            <a:r>
              <a:rPr lang="en-US" altLang="ko-KR" sz="1600" kern="100" dirty="0">
                <a:latin typeface="Consolas"/>
                <a:cs typeface="Times New Roman"/>
              </a:rPr>
              <a:t/>
            </a:r>
            <a:br>
              <a:rPr lang="en-US" altLang="ko-KR" sz="1600" kern="100" dirty="0">
                <a:latin typeface="Consolas"/>
                <a:cs typeface="Times New Roman"/>
              </a:rPr>
            </a:br>
            <a:r>
              <a:rPr lang="en-US" altLang="ko-KR" sz="1600" kern="100" dirty="0">
                <a:latin typeface="Consolas"/>
                <a:cs typeface="Times New Roman"/>
              </a:rPr>
              <a:t/>
            </a:r>
            <a:br>
              <a:rPr lang="en-US" altLang="ko-KR" sz="1600" kern="100" dirty="0">
                <a:latin typeface="Consolas"/>
                <a:cs typeface="Times New Roman"/>
              </a:rPr>
            </a:b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100" dirty="0">
                <a:solidFill>
                  <a:srgbClr val="A52A2A"/>
                </a:solidFill>
                <a:latin typeface="Consolas"/>
                <a:cs typeface="Times New Roman"/>
              </a:rPr>
              <a:t>/html</a:t>
            </a:r>
            <a:r>
              <a:rPr lang="en-US" altLang="ko-KR" sz="1600" kern="100" dirty="0">
                <a:solidFill>
                  <a:srgbClr val="0000FF"/>
                </a:solidFill>
                <a:latin typeface="Consolas"/>
                <a:cs typeface="Times New Roman"/>
              </a:rPr>
              <a:t>&gt;</a:t>
            </a:r>
            <a:endParaRPr lang="ko-KR" altLang="ko-KR" sz="1600" kern="100" dirty="0">
              <a:latin typeface="맑은 고딕"/>
              <a:cs typeface="Times New Roman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35896" y="1753821"/>
            <a:ext cx="2880320" cy="338554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ym typeface="Wingdings" panose="05000000000000000000" pitchFamily="2" charset="2"/>
              </a:rPr>
              <a:t> </a:t>
            </a:r>
            <a:r>
              <a:rPr lang="ko-KR" altLang="en-US" sz="1600" dirty="0" smtClean="0">
                <a:sym typeface="Wingdings" panose="05000000000000000000" pitchFamily="2" charset="2"/>
              </a:rPr>
              <a:t>문서유</a:t>
            </a:r>
            <a:r>
              <a:rPr lang="ko-KR" altLang="en-US" sz="1600" dirty="0">
                <a:sym typeface="Wingdings" panose="05000000000000000000" pitchFamily="2" charset="2"/>
              </a:rPr>
              <a:t>형</a:t>
            </a:r>
            <a:endParaRPr lang="ko-KR" altLang="en-US" sz="1600" dirty="0"/>
          </a:p>
        </p:txBody>
      </p:sp>
      <p:grpSp>
        <p:nvGrpSpPr>
          <p:cNvPr id="25" name="그룹 24"/>
          <p:cNvGrpSpPr/>
          <p:nvPr/>
        </p:nvGrpSpPr>
        <p:grpSpPr>
          <a:xfrm>
            <a:off x="1462956" y="2233966"/>
            <a:ext cx="324000" cy="2557636"/>
            <a:chOff x="814884" y="2193653"/>
            <a:chExt cx="324000" cy="2557636"/>
          </a:xfrm>
        </p:grpSpPr>
        <p:cxnSp>
          <p:nvCxnSpPr>
            <p:cNvPr id="7" name="직선 연결선 6"/>
            <p:cNvCxnSpPr/>
            <p:nvPr/>
          </p:nvCxnSpPr>
          <p:spPr>
            <a:xfrm>
              <a:off x="827584" y="2204864"/>
              <a:ext cx="0" cy="2520280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 flipH="1">
              <a:off x="814884" y="4751288"/>
              <a:ext cx="324000" cy="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H="1">
              <a:off x="814884" y="2193653"/>
              <a:ext cx="324000" cy="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 flipH="1">
            <a:off x="2699792" y="2533210"/>
            <a:ext cx="3456384" cy="550664"/>
            <a:chOff x="935624" y="2492896"/>
            <a:chExt cx="252000" cy="550664"/>
          </a:xfrm>
        </p:grpSpPr>
        <p:cxnSp>
          <p:nvCxnSpPr>
            <p:cNvPr id="17" name="직선 연결선 16"/>
            <p:cNvCxnSpPr/>
            <p:nvPr/>
          </p:nvCxnSpPr>
          <p:spPr>
            <a:xfrm flipH="1">
              <a:off x="935624" y="2492896"/>
              <a:ext cx="252000" cy="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H="1">
              <a:off x="935624" y="3043559"/>
              <a:ext cx="252000" cy="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937476" y="2492897"/>
              <a:ext cx="0" cy="55066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581499" y="2924944"/>
            <a:ext cx="1002197" cy="523220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웹 문서의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시작과 끝</a:t>
            </a:r>
            <a:endParaRPr lang="ko-KR" altLang="en-US" sz="1400" dirty="0"/>
          </a:p>
        </p:txBody>
      </p:sp>
      <p:sp>
        <p:nvSpPr>
          <p:cNvPr id="29" name="TextBox 28"/>
          <p:cNvSpPr txBox="1"/>
          <p:nvPr/>
        </p:nvSpPr>
        <p:spPr>
          <a:xfrm>
            <a:off x="6228184" y="2654653"/>
            <a:ext cx="1178528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ym typeface="Wingdings" panose="05000000000000000000" pitchFamily="2" charset="2"/>
              </a:rPr>
              <a:t>문서 정보</a:t>
            </a:r>
            <a:endParaRPr lang="ko-KR" altLang="en-US" sz="1400" dirty="0"/>
          </a:p>
        </p:txBody>
      </p:sp>
      <p:grpSp>
        <p:nvGrpSpPr>
          <p:cNvPr id="30" name="그룹 29"/>
          <p:cNvGrpSpPr/>
          <p:nvPr/>
        </p:nvGrpSpPr>
        <p:grpSpPr>
          <a:xfrm flipH="1">
            <a:off x="2699792" y="3645024"/>
            <a:ext cx="3456384" cy="550664"/>
            <a:chOff x="935624" y="2492896"/>
            <a:chExt cx="252000" cy="550664"/>
          </a:xfrm>
        </p:grpSpPr>
        <p:cxnSp>
          <p:nvCxnSpPr>
            <p:cNvPr id="31" name="직선 연결선 30"/>
            <p:cNvCxnSpPr/>
            <p:nvPr/>
          </p:nvCxnSpPr>
          <p:spPr>
            <a:xfrm flipH="1">
              <a:off x="935624" y="2492896"/>
              <a:ext cx="252000" cy="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 flipH="1">
              <a:off x="935624" y="3043559"/>
              <a:ext cx="252000" cy="1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>
              <a:off x="937476" y="2492897"/>
              <a:ext cx="0" cy="550663"/>
            </a:xfrm>
            <a:prstGeom prst="line">
              <a:avLst/>
            </a:prstGeom>
            <a:ln w="1270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6228184" y="3766467"/>
            <a:ext cx="1178528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ym typeface="Wingdings" panose="05000000000000000000" pitchFamily="2" charset="2"/>
              </a:rPr>
              <a:t>문서 내용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46013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웹페이지</a:t>
            </a:r>
            <a:r>
              <a:rPr lang="ko-KR" altLang="en-US" dirty="0"/>
              <a:t> 요소</a:t>
            </a:r>
            <a:r>
              <a:rPr lang="en-US" altLang="ko-KR" dirty="0"/>
              <a:t>-HTML</a:t>
            </a:r>
            <a:r>
              <a:rPr lang="ko-KR" altLang="en-US" dirty="0"/>
              <a:t>태그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&lt;TABLE&gt;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lvl="1"/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</a:t>
            </a:r>
            <a:r>
              <a:rPr lang="en-US" altLang="ko-KR" sz="1600" kern="0" dirty="0" err="1">
                <a:solidFill>
                  <a:srgbClr val="008080"/>
                </a:solidFill>
                <a:latin typeface="Consolas"/>
                <a:cs typeface="Times New Roman"/>
              </a:rPr>
              <a:t>TR</a:t>
            </a:r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&gt; </a:t>
            </a:r>
            <a:r>
              <a:rPr lang="en-US" altLang="ko-KR" dirty="0" smtClean="0"/>
              <a:t>- Table row   </a:t>
            </a:r>
          </a:p>
          <a:p>
            <a:pPr lvl="2"/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&lt;TH&gt; </a:t>
            </a:r>
            <a:r>
              <a:rPr lang="en-US" altLang="ko-KR" dirty="0" smtClean="0"/>
              <a:t>- Table header </a:t>
            </a:r>
          </a:p>
          <a:p>
            <a:pPr lvl="2"/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&lt;TD&gt; </a:t>
            </a:r>
            <a:r>
              <a:rPr lang="en-US" altLang="ko-KR" dirty="0" smtClean="0"/>
              <a:t>- Table </a:t>
            </a:r>
            <a:r>
              <a:rPr lang="en-US" altLang="ko-KR" dirty="0" err="1" smtClean="0"/>
              <a:t>coloum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en-US" altLang="ko-KR" sz="1600" kern="0" dirty="0">
                <a:solidFill>
                  <a:srgbClr val="008080"/>
                </a:solidFill>
                <a:latin typeface="Consolas"/>
                <a:cs typeface="Times New Roman"/>
              </a:rPr>
              <a:t>&lt;FORM&gt; &lt;INPUT&gt;</a:t>
            </a:r>
            <a:r>
              <a:rPr lang="ko-KR" altLang="en-US" dirty="0" smtClean="0"/>
              <a:t>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정보를 </a:t>
            </a:r>
            <a:r>
              <a:rPr lang="ko-KR" altLang="en-US" dirty="0" err="1" smtClean="0"/>
              <a:t>입력받아</a:t>
            </a:r>
            <a:r>
              <a:rPr lang="ko-KR" altLang="en-US" dirty="0" smtClean="0"/>
              <a:t> 전송할 때 사용</a:t>
            </a:r>
            <a:endParaRPr lang="en-US" altLang="ko-KR" dirty="0"/>
          </a:p>
          <a:p>
            <a:pPr lvl="1"/>
            <a:r>
              <a:rPr lang="en-US" altLang="ko-KR" dirty="0" smtClean="0"/>
              <a:t> </a:t>
            </a:r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type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Text/radio/checkbox/button/submit/reset</a:t>
            </a:r>
          </a:p>
          <a:p>
            <a:pPr lvl="1"/>
            <a:r>
              <a:rPr lang="en-US" altLang="ko-KR" sz="1600" kern="0" dirty="0">
                <a:solidFill>
                  <a:srgbClr val="7F007F"/>
                </a:solidFill>
                <a:latin typeface="Consolas"/>
                <a:cs typeface="Times New Roman"/>
              </a:rPr>
              <a:t>Pattern</a:t>
            </a:r>
            <a:r>
              <a:rPr lang="ko-KR" altLang="en-US" dirty="0" smtClean="0"/>
              <a:t>속성</a:t>
            </a:r>
            <a:endParaRPr lang="en-US" altLang="ko-KR" dirty="0" smtClean="0"/>
          </a:p>
          <a:p>
            <a:pPr lvl="2"/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[a-z]{</a:t>
            </a:r>
            <a:r>
              <a:rPr lang="ko-KR" altLang="en-US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글자수</a:t>
            </a:r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}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명시한 글자수만큼만 </a:t>
            </a:r>
            <a:r>
              <a:rPr lang="ko-KR" altLang="en-US" dirty="0" err="1" smtClean="0"/>
              <a:t>입력받음</a:t>
            </a:r>
            <a:r>
              <a:rPr lang="en-US" altLang="ko-KR" dirty="0" smtClean="0"/>
              <a:t>.</a:t>
            </a:r>
          </a:p>
          <a:p>
            <a:pPr lvl="2"/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[a-z]{1, 20} </a:t>
            </a:r>
            <a:r>
              <a:rPr lang="en-US" altLang="ko-KR" dirty="0"/>
              <a:t>: 1</a:t>
            </a:r>
            <a:r>
              <a:rPr lang="ko-KR" altLang="en-US" dirty="0"/>
              <a:t>자리에서 </a:t>
            </a:r>
            <a:r>
              <a:rPr lang="en-US" altLang="ko-KR" dirty="0"/>
              <a:t>20</a:t>
            </a:r>
            <a:r>
              <a:rPr lang="ko-KR" altLang="en-US" dirty="0"/>
              <a:t>자리까지만 입력할 수 있음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sz="1600" i="1" kern="0" dirty="0">
                <a:solidFill>
                  <a:srgbClr val="2A00FF"/>
                </a:solidFill>
                <a:latin typeface="Consolas"/>
                <a:cs typeface="Times New Roman"/>
              </a:rPr>
              <a:t>[a-z]+ </a:t>
            </a:r>
            <a:r>
              <a:rPr lang="en-US" altLang="ko-KR" dirty="0"/>
              <a:t>: </a:t>
            </a:r>
            <a:r>
              <a:rPr lang="ko-KR" altLang="en-US" dirty="0"/>
              <a:t>글자 수 제한 없음</a:t>
            </a:r>
            <a:r>
              <a:rPr lang="en-US" altLang="ko-KR" dirty="0"/>
              <a:t>.</a:t>
            </a:r>
          </a:p>
          <a:p>
            <a:pPr lvl="2"/>
            <a:endParaRPr lang="en-US" altLang="ko-KR" dirty="0" smtClean="0"/>
          </a:p>
          <a:p>
            <a:pPr>
              <a:lnSpc>
                <a:spcPct val="21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6778529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5465</TotalTime>
  <Words>1755</Words>
  <Application>Microsoft Office PowerPoint</Application>
  <PresentationFormat>화면 슬라이드 쇼(4:3)</PresentationFormat>
  <Paragraphs>340</Paragraphs>
  <Slides>48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49" baseType="lpstr">
      <vt:lpstr>원본</vt:lpstr>
      <vt:lpstr>패턴기반 SW개발</vt:lpstr>
      <vt:lpstr>웹 프로그래밍 개요</vt:lpstr>
      <vt:lpstr>Web의 소개</vt:lpstr>
      <vt:lpstr>Web의 소개</vt:lpstr>
      <vt:lpstr>Web의 소개</vt:lpstr>
      <vt:lpstr>Web의 소개</vt:lpstr>
      <vt:lpstr>Web의 소개</vt:lpstr>
      <vt:lpstr>웹페이지 요소-HTML태그</vt:lpstr>
      <vt:lpstr>웹페이지 요소-HTML태그</vt:lpstr>
      <vt:lpstr>웹페이지 요소-HTML태그</vt:lpstr>
      <vt:lpstr>웹페이지 요소-HTML태그</vt:lpstr>
      <vt:lpstr>웹페이지 요소-HTML태그</vt:lpstr>
      <vt:lpstr>웹페이지 요소-CSS</vt:lpstr>
      <vt:lpstr>웹페이지 요소-CSS</vt:lpstr>
      <vt:lpstr>웹페이지 요소</vt:lpstr>
      <vt:lpstr>웹페이지 요소</vt:lpstr>
      <vt:lpstr>웹페이지 요소-CSS</vt:lpstr>
      <vt:lpstr>웹페이지 요소-Java script</vt:lpstr>
      <vt:lpstr>웹페이지 요소-Java script</vt:lpstr>
      <vt:lpstr>웹페이지 요소-Java script</vt:lpstr>
      <vt:lpstr>웹페이지 요소-Java script</vt:lpstr>
      <vt:lpstr>웹페이지 요소-Java script</vt:lpstr>
      <vt:lpstr>웹페이지 요소-Java script</vt:lpstr>
      <vt:lpstr>웹페이지 요소-Java script</vt:lpstr>
      <vt:lpstr>웹페이지 요소-Java script</vt:lpstr>
      <vt:lpstr>웹페이지 요소-Java script</vt:lpstr>
      <vt:lpstr>웹페이지 요소-Java script</vt:lpstr>
      <vt:lpstr>웹페이지 요소-Java script</vt:lpstr>
      <vt:lpstr>과제 #1</vt:lpstr>
      <vt:lpstr>웹프로그래밍 개요</vt:lpstr>
      <vt:lpstr>웹프로그래밍 개요</vt:lpstr>
      <vt:lpstr>웹프로그래밍 개요</vt:lpstr>
      <vt:lpstr>웹프로그래밍 개요</vt:lpstr>
      <vt:lpstr>웹프로그래밍 개요</vt:lpstr>
      <vt:lpstr>JSP의 개요</vt:lpstr>
      <vt:lpstr>JSP의 개요</vt:lpstr>
      <vt:lpstr>JSP 형태</vt:lpstr>
      <vt:lpstr>JSP 만들어보기</vt:lpstr>
      <vt:lpstr>JSP 만들어보기</vt:lpstr>
      <vt:lpstr>JSP 만들어보기</vt:lpstr>
      <vt:lpstr>JSP 만들어보기</vt:lpstr>
      <vt:lpstr>JSP 만들어보기</vt:lpstr>
      <vt:lpstr>Servlet 만들어보기</vt:lpstr>
      <vt:lpstr>Servlet 만들어보기</vt:lpstr>
      <vt:lpstr>Servlet 만들어보기</vt:lpstr>
      <vt:lpstr>Servlet 만들어보기</vt:lpstr>
      <vt:lpstr>Servlet 만들어보기</vt:lpstr>
      <vt:lpstr>Servlet 만들어보기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128</cp:revision>
  <dcterms:created xsi:type="dcterms:W3CDTF">2016-02-28T12:56:40Z</dcterms:created>
  <dcterms:modified xsi:type="dcterms:W3CDTF">2017-03-16T04:20:38Z</dcterms:modified>
</cp:coreProperties>
</file>